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5" r:id="rId2"/>
    <p:sldId id="273" r:id="rId3"/>
    <p:sldId id="274" r:id="rId4"/>
    <p:sldId id="298" r:id="rId5"/>
    <p:sldId id="308" r:id="rId6"/>
    <p:sldId id="309" r:id="rId7"/>
    <p:sldId id="310" r:id="rId8"/>
    <p:sldId id="315" r:id="rId9"/>
    <p:sldId id="316" r:id="rId10"/>
    <p:sldId id="314" r:id="rId11"/>
    <p:sldId id="327" r:id="rId12"/>
    <p:sldId id="311" r:id="rId13"/>
    <p:sldId id="344" r:id="rId14"/>
    <p:sldId id="312" r:id="rId15"/>
    <p:sldId id="313" r:id="rId16"/>
    <p:sldId id="322" r:id="rId17"/>
    <p:sldId id="339" r:id="rId18"/>
    <p:sldId id="340" r:id="rId19"/>
    <p:sldId id="324" r:id="rId20"/>
    <p:sldId id="341" r:id="rId21"/>
    <p:sldId id="325" r:id="rId22"/>
    <p:sldId id="326" r:id="rId23"/>
    <p:sldId id="342" r:id="rId24"/>
    <p:sldId id="307" r:id="rId25"/>
    <p:sldId id="337" r:id="rId26"/>
    <p:sldId id="306" r:id="rId27"/>
    <p:sldId id="271" r:id="rId28"/>
  </p:sldIdLst>
  <p:sldSz cx="12192000" cy="6858000"/>
  <p:notesSz cx="6400800" cy="86868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314" algn="l" defTabSz="9141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76" algn="l" defTabSz="9141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440" algn="l" defTabSz="9141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504" algn="l" defTabSz="9141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E8F"/>
    <a:srgbClr val="315F97"/>
    <a:srgbClr val="A3BFE1"/>
    <a:srgbClr val="AFC7E3"/>
    <a:srgbClr val="80A5D2"/>
    <a:srgbClr val="6896CE"/>
    <a:srgbClr val="4070AA"/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Objects="1">
      <p:cViewPr varScale="1">
        <p:scale>
          <a:sx n="102" d="100"/>
          <a:sy n="102" d="100"/>
        </p:scale>
        <p:origin x="144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A9997-5C3A-4274-B875-C47774E19C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BDA1488-6172-4EED-A181-F86453F78096}">
      <dgm:prSet phldrT="[Testo]"/>
      <dgm:spPr/>
      <dgm:t>
        <a:bodyPr/>
        <a:lstStyle/>
        <a:p>
          <a:r>
            <a:rPr lang="it-IT" dirty="0"/>
            <a:t>Estrazione dei materiali</a:t>
          </a:r>
        </a:p>
      </dgm:t>
    </dgm:pt>
    <dgm:pt modelId="{412DBADC-3B42-4E71-9DBB-C40093692F65}" type="parTrans" cxnId="{E4594617-C8F4-4193-B9CC-5C2AF218E9CA}">
      <dgm:prSet/>
      <dgm:spPr/>
      <dgm:t>
        <a:bodyPr/>
        <a:lstStyle/>
        <a:p>
          <a:endParaRPr lang="it-IT"/>
        </a:p>
      </dgm:t>
    </dgm:pt>
    <dgm:pt modelId="{2869DB61-6DFD-4D3A-A0BA-6E1D2517C23A}" type="sibTrans" cxnId="{E4594617-C8F4-4193-B9CC-5C2AF218E9CA}">
      <dgm:prSet/>
      <dgm:spPr/>
      <dgm:t>
        <a:bodyPr/>
        <a:lstStyle/>
        <a:p>
          <a:endParaRPr lang="it-IT"/>
        </a:p>
      </dgm:t>
    </dgm:pt>
    <dgm:pt modelId="{D580412A-59E2-4CB3-A068-BE60FF0A08ED}">
      <dgm:prSet phldrT="[Testo]"/>
      <dgm:spPr/>
      <dgm:t>
        <a:bodyPr/>
        <a:lstStyle/>
        <a:p>
          <a:r>
            <a:rPr lang="it-IT" dirty="0"/>
            <a:t>Uso </a:t>
          </a:r>
        </a:p>
      </dgm:t>
    </dgm:pt>
    <dgm:pt modelId="{7537B81D-ED61-4DBD-BF82-E6435998998A}" type="parTrans" cxnId="{FC588367-9CED-45FC-B3D3-6AC86895CA98}">
      <dgm:prSet/>
      <dgm:spPr/>
      <dgm:t>
        <a:bodyPr/>
        <a:lstStyle/>
        <a:p>
          <a:endParaRPr lang="it-IT"/>
        </a:p>
      </dgm:t>
    </dgm:pt>
    <dgm:pt modelId="{7A878F25-39E9-4622-8B70-C577BFA1512A}" type="sibTrans" cxnId="{FC588367-9CED-45FC-B3D3-6AC86895CA98}">
      <dgm:prSet/>
      <dgm:spPr/>
      <dgm:t>
        <a:bodyPr/>
        <a:lstStyle/>
        <a:p>
          <a:endParaRPr lang="it-IT"/>
        </a:p>
      </dgm:t>
    </dgm:pt>
    <dgm:pt modelId="{BBFA483A-B17F-4AD9-9076-4AF41C9FDFAD}">
      <dgm:prSet phldrT="[Testo]"/>
      <dgm:spPr/>
      <dgm:t>
        <a:bodyPr/>
        <a:lstStyle/>
        <a:p>
          <a:r>
            <a:rPr lang="it-IT" dirty="0"/>
            <a:t>Scarto</a:t>
          </a:r>
        </a:p>
      </dgm:t>
    </dgm:pt>
    <dgm:pt modelId="{1525CF6A-5E5A-426A-8D23-091DA2730224}" type="parTrans" cxnId="{C8CA3F09-DB72-47A5-B827-8A703EED78F9}">
      <dgm:prSet/>
      <dgm:spPr/>
      <dgm:t>
        <a:bodyPr/>
        <a:lstStyle/>
        <a:p>
          <a:endParaRPr lang="it-IT"/>
        </a:p>
      </dgm:t>
    </dgm:pt>
    <dgm:pt modelId="{944B370A-59EA-4C9C-B9A3-E24A22472DCE}" type="sibTrans" cxnId="{C8CA3F09-DB72-47A5-B827-8A703EED78F9}">
      <dgm:prSet/>
      <dgm:spPr/>
      <dgm:t>
        <a:bodyPr/>
        <a:lstStyle/>
        <a:p>
          <a:endParaRPr lang="it-IT"/>
        </a:p>
      </dgm:t>
    </dgm:pt>
    <dgm:pt modelId="{BF23C32E-6603-4608-B76C-C31344BB764D}">
      <dgm:prSet phldrT="[Testo]"/>
      <dgm:spPr/>
      <dgm:t>
        <a:bodyPr/>
        <a:lstStyle/>
        <a:p>
          <a:r>
            <a:rPr lang="it-IT" dirty="0"/>
            <a:t>Lavorazione</a:t>
          </a:r>
          <a:r>
            <a:rPr lang="it-IT" baseline="0" dirty="0"/>
            <a:t> dei materiali</a:t>
          </a:r>
          <a:endParaRPr lang="it-IT" dirty="0"/>
        </a:p>
      </dgm:t>
    </dgm:pt>
    <dgm:pt modelId="{62D76400-8D86-44BA-B585-1D4618B4DCD0}" type="parTrans" cxnId="{80018148-E1BE-4393-BE90-F8F64DEC2A7C}">
      <dgm:prSet/>
      <dgm:spPr/>
      <dgm:t>
        <a:bodyPr/>
        <a:lstStyle/>
        <a:p>
          <a:endParaRPr lang="it-IT"/>
        </a:p>
      </dgm:t>
    </dgm:pt>
    <dgm:pt modelId="{CFAB570E-A3AE-446E-A56D-CB6C40B68F5F}" type="sibTrans" cxnId="{80018148-E1BE-4393-BE90-F8F64DEC2A7C}">
      <dgm:prSet/>
      <dgm:spPr/>
      <dgm:t>
        <a:bodyPr/>
        <a:lstStyle/>
        <a:p>
          <a:endParaRPr lang="it-IT"/>
        </a:p>
      </dgm:t>
    </dgm:pt>
    <dgm:pt modelId="{21922762-8F9B-4D95-A05A-7DCBD810934A}">
      <dgm:prSet phldrT="[Testo]"/>
      <dgm:spPr/>
      <dgm:t>
        <a:bodyPr/>
        <a:lstStyle/>
        <a:p>
          <a:r>
            <a:rPr lang="it-IT" dirty="0"/>
            <a:t>Produzione in fabbrica</a:t>
          </a:r>
        </a:p>
      </dgm:t>
    </dgm:pt>
    <dgm:pt modelId="{46BD0AE1-3D82-4885-8817-C013409E4983}" type="parTrans" cxnId="{481822B6-C1FD-4FD6-8662-95A9A8294736}">
      <dgm:prSet/>
      <dgm:spPr/>
      <dgm:t>
        <a:bodyPr/>
        <a:lstStyle/>
        <a:p>
          <a:endParaRPr lang="it-IT"/>
        </a:p>
      </dgm:t>
    </dgm:pt>
    <dgm:pt modelId="{29ECDB47-2291-4E99-910F-8544269931F5}" type="sibTrans" cxnId="{481822B6-C1FD-4FD6-8662-95A9A8294736}">
      <dgm:prSet/>
      <dgm:spPr/>
      <dgm:t>
        <a:bodyPr/>
        <a:lstStyle/>
        <a:p>
          <a:endParaRPr lang="it-IT"/>
        </a:p>
      </dgm:t>
    </dgm:pt>
    <dgm:pt modelId="{B8129457-5C82-4B3A-A896-EE5ECAFA9A95}" type="pres">
      <dgm:prSet presAssocID="{6CAA9997-5C3A-4274-B875-C47774E19C8C}" presName="Name0" presStyleCnt="0">
        <dgm:presLayoutVars>
          <dgm:dir/>
          <dgm:resizeHandles val="exact"/>
        </dgm:presLayoutVars>
      </dgm:prSet>
      <dgm:spPr/>
    </dgm:pt>
    <dgm:pt modelId="{97783833-E5DF-4049-BDA5-6203939B0324}" type="pres">
      <dgm:prSet presAssocID="{FBDA1488-6172-4EED-A181-F86453F78096}" presName="node" presStyleLbl="node1" presStyleIdx="0" presStyleCnt="5">
        <dgm:presLayoutVars>
          <dgm:bulletEnabled val="1"/>
        </dgm:presLayoutVars>
      </dgm:prSet>
      <dgm:spPr/>
    </dgm:pt>
    <dgm:pt modelId="{DF0A04B4-741C-4387-B833-D1C375B21340}" type="pres">
      <dgm:prSet presAssocID="{2869DB61-6DFD-4D3A-A0BA-6E1D2517C23A}" presName="sibTrans" presStyleLbl="sibTrans2D1" presStyleIdx="0" presStyleCnt="4"/>
      <dgm:spPr/>
    </dgm:pt>
    <dgm:pt modelId="{210CAC13-031D-4A58-96B0-530AFCD6E75F}" type="pres">
      <dgm:prSet presAssocID="{2869DB61-6DFD-4D3A-A0BA-6E1D2517C23A}" presName="connectorText" presStyleLbl="sibTrans2D1" presStyleIdx="0" presStyleCnt="4"/>
      <dgm:spPr/>
    </dgm:pt>
    <dgm:pt modelId="{CB69337C-E9EC-4E42-8241-0F42C22B30A8}" type="pres">
      <dgm:prSet presAssocID="{BF23C32E-6603-4608-B76C-C31344BB764D}" presName="node" presStyleLbl="node1" presStyleIdx="1" presStyleCnt="5">
        <dgm:presLayoutVars>
          <dgm:bulletEnabled val="1"/>
        </dgm:presLayoutVars>
      </dgm:prSet>
      <dgm:spPr/>
    </dgm:pt>
    <dgm:pt modelId="{AE9D5D07-B7BD-4563-AB2C-9B5AF9724D25}" type="pres">
      <dgm:prSet presAssocID="{CFAB570E-A3AE-446E-A56D-CB6C40B68F5F}" presName="sibTrans" presStyleLbl="sibTrans2D1" presStyleIdx="1" presStyleCnt="4"/>
      <dgm:spPr/>
    </dgm:pt>
    <dgm:pt modelId="{8DEF7EB8-815F-489F-97E4-FCBDDA1935E8}" type="pres">
      <dgm:prSet presAssocID="{CFAB570E-A3AE-446E-A56D-CB6C40B68F5F}" presName="connectorText" presStyleLbl="sibTrans2D1" presStyleIdx="1" presStyleCnt="4"/>
      <dgm:spPr/>
    </dgm:pt>
    <dgm:pt modelId="{F0A7E2ED-01F4-4AE3-8553-78F1E7BA67D3}" type="pres">
      <dgm:prSet presAssocID="{21922762-8F9B-4D95-A05A-7DCBD810934A}" presName="node" presStyleLbl="node1" presStyleIdx="2" presStyleCnt="5">
        <dgm:presLayoutVars>
          <dgm:bulletEnabled val="1"/>
        </dgm:presLayoutVars>
      </dgm:prSet>
      <dgm:spPr/>
    </dgm:pt>
    <dgm:pt modelId="{1B501F46-E878-47F7-AC54-9B43F967CCFE}" type="pres">
      <dgm:prSet presAssocID="{29ECDB47-2291-4E99-910F-8544269931F5}" presName="sibTrans" presStyleLbl="sibTrans2D1" presStyleIdx="2" presStyleCnt="4"/>
      <dgm:spPr/>
    </dgm:pt>
    <dgm:pt modelId="{2848F131-F8B1-47E6-9E61-98482E57345A}" type="pres">
      <dgm:prSet presAssocID="{29ECDB47-2291-4E99-910F-8544269931F5}" presName="connectorText" presStyleLbl="sibTrans2D1" presStyleIdx="2" presStyleCnt="4"/>
      <dgm:spPr/>
    </dgm:pt>
    <dgm:pt modelId="{6F9DE76D-4C2A-4019-A931-74F22F5B62DB}" type="pres">
      <dgm:prSet presAssocID="{D580412A-59E2-4CB3-A068-BE60FF0A08ED}" presName="node" presStyleLbl="node1" presStyleIdx="3" presStyleCnt="5">
        <dgm:presLayoutVars>
          <dgm:bulletEnabled val="1"/>
        </dgm:presLayoutVars>
      </dgm:prSet>
      <dgm:spPr/>
    </dgm:pt>
    <dgm:pt modelId="{104B6B33-CA92-4103-9FE6-EE92772A4733}" type="pres">
      <dgm:prSet presAssocID="{7A878F25-39E9-4622-8B70-C577BFA1512A}" presName="sibTrans" presStyleLbl="sibTrans2D1" presStyleIdx="3" presStyleCnt="4"/>
      <dgm:spPr/>
    </dgm:pt>
    <dgm:pt modelId="{E7C8BEF4-DD6C-4CAC-8AD1-64319C629949}" type="pres">
      <dgm:prSet presAssocID="{7A878F25-39E9-4622-8B70-C577BFA1512A}" presName="connectorText" presStyleLbl="sibTrans2D1" presStyleIdx="3" presStyleCnt="4"/>
      <dgm:spPr/>
    </dgm:pt>
    <dgm:pt modelId="{B1EE7186-D562-4420-A55B-F9FA6D5ED062}" type="pres">
      <dgm:prSet presAssocID="{BBFA483A-B17F-4AD9-9076-4AF41C9FDFAD}" presName="node" presStyleLbl="node1" presStyleIdx="4" presStyleCnt="5">
        <dgm:presLayoutVars>
          <dgm:bulletEnabled val="1"/>
        </dgm:presLayoutVars>
      </dgm:prSet>
      <dgm:spPr/>
    </dgm:pt>
  </dgm:ptLst>
  <dgm:cxnLst>
    <dgm:cxn modelId="{C8CA3F09-DB72-47A5-B827-8A703EED78F9}" srcId="{6CAA9997-5C3A-4274-B875-C47774E19C8C}" destId="{BBFA483A-B17F-4AD9-9076-4AF41C9FDFAD}" srcOrd="4" destOrd="0" parTransId="{1525CF6A-5E5A-426A-8D23-091DA2730224}" sibTransId="{944B370A-59EA-4C9C-B9A3-E24A22472DCE}"/>
    <dgm:cxn modelId="{E4594617-C8F4-4193-B9CC-5C2AF218E9CA}" srcId="{6CAA9997-5C3A-4274-B875-C47774E19C8C}" destId="{FBDA1488-6172-4EED-A181-F86453F78096}" srcOrd="0" destOrd="0" parTransId="{412DBADC-3B42-4E71-9DBB-C40093692F65}" sibTransId="{2869DB61-6DFD-4D3A-A0BA-6E1D2517C23A}"/>
    <dgm:cxn modelId="{795D4E30-7194-40E7-B798-C815321B624E}" type="presOf" srcId="{2869DB61-6DFD-4D3A-A0BA-6E1D2517C23A}" destId="{DF0A04B4-741C-4387-B833-D1C375B21340}" srcOrd="0" destOrd="0" presId="urn:microsoft.com/office/officeart/2005/8/layout/process1"/>
    <dgm:cxn modelId="{50003C35-24CC-467E-9FB1-400C18AF1687}" type="presOf" srcId="{29ECDB47-2291-4E99-910F-8544269931F5}" destId="{2848F131-F8B1-47E6-9E61-98482E57345A}" srcOrd="1" destOrd="0" presId="urn:microsoft.com/office/officeart/2005/8/layout/process1"/>
    <dgm:cxn modelId="{E8C13C37-DD32-4499-B2EB-C03C30C6B0D2}" type="presOf" srcId="{D580412A-59E2-4CB3-A068-BE60FF0A08ED}" destId="{6F9DE76D-4C2A-4019-A931-74F22F5B62DB}" srcOrd="0" destOrd="0" presId="urn:microsoft.com/office/officeart/2005/8/layout/process1"/>
    <dgm:cxn modelId="{01A7B937-E3B0-4601-99A1-B10AC89FB2C3}" type="presOf" srcId="{29ECDB47-2291-4E99-910F-8544269931F5}" destId="{1B501F46-E878-47F7-AC54-9B43F967CCFE}" srcOrd="0" destOrd="0" presId="urn:microsoft.com/office/officeart/2005/8/layout/process1"/>
    <dgm:cxn modelId="{4179913A-8BA7-49DE-B24C-2CA5A07716E8}" type="presOf" srcId="{BBFA483A-B17F-4AD9-9076-4AF41C9FDFAD}" destId="{B1EE7186-D562-4420-A55B-F9FA6D5ED062}" srcOrd="0" destOrd="0" presId="urn:microsoft.com/office/officeart/2005/8/layout/process1"/>
    <dgm:cxn modelId="{CCC45660-AE22-439B-B424-101FD1316A2D}" type="presOf" srcId="{CFAB570E-A3AE-446E-A56D-CB6C40B68F5F}" destId="{8DEF7EB8-815F-489F-97E4-FCBDDA1935E8}" srcOrd="1" destOrd="0" presId="urn:microsoft.com/office/officeart/2005/8/layout/process1"/>
    <dgm:cxn modelId="{A112D241-1D06-4925-AAA8-4D23F66E0E88}" type="presOf" srcId="{21922762-8F9B-4D95-A05A-7DCBD810934A}" destId="{F0A7E2ED-01F4-4AE3-8553-78F1E7BA67D3}" srcOrd="0" destOrd="0" presId="urn:microsoft.com/office/officeart/2005/8/layout/process1"/>
    <dgm:cxn modelId="{FC588367-9CED-45FC-B3D3-6AC86895CA98}" srcId="{6CAA9997-5C3A-4274-B875-C47774E19C8C}" destId="{D580412A-59E2-4CB3-A068-BE60FF0A08ED}" srcOrd="3" destOrd="0" parTransId="{7537B81D-ED61-4DBD-BF82-E6435998998A}" sibTransId="{7A878F25-39E9-4622-8B70-C577BFA1512A}"/>
    <dgm:cxn modelId="{80018148-E1BE-4393-BE90-F8F64DEC2A7C}" srcId="{6CAA9997-5C3A-4274-B875-C47774E19C8C}" destId="{BF23C32E-6603-4608-B76C-C31344BB764D}" srcOrd="1" destOrd="0" parTransId="{62D76400-8D86-44BA-B585-1D4618B4DCD0}" sibTransId="{CFAB570E-A3AE-446E-A56D-CB6C40B68F5F}"/>
    <dgm:cxn modelId="{3AA8404F-CE9B-4281-966D-6BBDDC8D39A1}" type="presOf" srcId="{7A878F25-39E9-4622-8B70-C577BFA1512A}" destId="{104B6B33-CA92-4103-9FE6-EE92772A4733}" srcOrd="0" destOrd="0" presId="urn:microsoft.com/office/officeart/2005/8/layout/process1"/>
    <dgm:cxn modelId="{F73C4F55-C6FB-4689-8B3F-4D1BFD177610}" type="presOf" srcId="{6CAA9997-5C3A-4274-B875-C47774E19C8C}" destId="{B8129457-5C82-4B3A-A896-EE5ECAFA9A95}" srcOrd="0" destOrd="0" presId="urn:microsoft.com/office/officeart/2005/8/layout/process1"/>
    <dgm:cxn modelId="{4B99FF79-795D-4C61-B7A6-6AD07A33FDBE}" type="presOf" srcId="{2869DB61-6DFD-4D3A-A0BA-6E1D2517C23A}" destId="{210CAC13-031D-4A58-96B0-530AFCD6E75F}" srcOrd="1" destOrd="0" presId="urn:microsoft.com/office/officeart/2005/8/layout/process1"/>
    <dgm:cxn modelId="{9215EB9E-B90F-4BC3-B7EE-7D894762A67E}" type="presOf" srcId="{CFAB570E-A3AE-446E-A56D-CB6C40B68F5F}" destId="{AE9D5D07-B7BD-4563-AB2C-9B5AF9724D25}" srcOrd="0" destOrd="0" presId="urn:microsoft.com/office/officeart/2005/8/layout/process1"/>
    <dgm:cxn modelId="{E80294A3-97A7-4025-8D51-5A44A24452FE}" type="presOf" srcId="{FBDA1488-6172-4EED-A181-F86453F78096}" destId="{97783833-E5DF-4049-BDA5-6203939B0324}" srcOrd="0" destOrd="0" presId="urn:microsoft.com/office/officeart/2005/8/layout/process1"/>
    <dgm:cxn modelId="{6BA3D4AB-48E1-4F40-BB15-C65BC04DBB7D}" type="presOf" srcId="{BF23C32E-6603-4608-B76C-C31344BB764D}" destId="{CB69337C-E9EC-4E42-8241-0F42C22B30A8}" srcOrd="0" destOrd="0" presId="urn:microsoft.com/office/officeart/2005/8/layout/process1"/>
    <dgm:cxn modelId="{481822B6-C1FD-4FD6-8662-95A9A8294736}" srcId="{6CAA9997-5C3A-4274-B875-C47774E19C8C}" destId="{21922762-8F9B-4D95-A05A-7DCBD810934A}" srcOrd="2" destOrd="0" parTransId="{46BD0AE1-3D82-4885-8817-C013409E4983}" sibTransId="{29ECDB47-2291-4E99-910F-8544269931F5}"/>
    <dgm:cxn modelId="{AA9216E0-B1E5-4B9D-A060-BC135DB40B3C}" type="presOf" srcId="{7A878F25-39E9-4622-8B70-C577BFA1512A}" destId="{E7C8BEF4-DD6C-4CAC-8AD1-64319C629949}" srcOrd="1" destOrd="0" presId="urn:microsoft.com/office/officeart/2005/8/layout/process1"/>
    <dgm:cxn modelId="{FEB444E7-E122-459A-9EBF-437DBE1837D4}" type="presParOf" srcId="{B8129457-5C82-4B3A-A896-EE5ECAFA9A95}" destId="{97783833-E5DF-4049-BDA5-6203939B0324}" srcOrd="0" destOrd="0" presId="urn:microsoft.com/office/officeart/2005/8/layout/process1"/>
    <dgm:cxn modelId="{F7656D2D-4469-41E3-B0DF-284E9D7A0140}" type="presParOf" srcId="{B8129457-5C82-4B3A-A896-EE5ECAFA9A95}" destId="{DF0A04B4-741C-4387-B833-D1C375B21340}" srcOrd="1" destOrd="0" presId="urn:microsoft.com/office/officeart/2005/8/layout/process1"/>
    <dgm:cxn modelId="{6547F38D-4F6E-457F-9813-1AB03E155512}" type="presParOf" srcId="{DF0A04B4-741C-4387-B833-D1C375B21340}" destId="{210CAC13-031D-4A58-96B0-530AFCD6E75F}" srcOrd="0" destOrd="0" presId="urn:microsoft.com/office/officeart/2005/8/layout/process1"/>
    <dgm:cxn modelId="{150C0B7A-74F6-4A9C-8263-B4D9B533B219}" type="presParOf" srcId="{B8129457-5C82-4B3A-A896-EE5ECAFA9A95}" destId="{CB69337C-E9EC-4E42-8241-0F42C22B30A8}" srcOrd="2" destOrd="0" presId="urn:microsoft.com/office/officeart/2005/8/layout/process1"/>
    <dgm:cxn modelId="{3A4A8470-D5D7-4B8D-BDD6-3AC12050686C}" type="presParOf" srcId="{B8129457-5C82-4B3A-A896-EE5ECAFA9A95}" destId="{AE9D5D07-B7BD-4563-AB2C-9B5AF9724D25}" srcOrd="3" destOrd="0" presId="urn:microsoft.com/office/officeart/2005/8/layout/process1"/>
    <dgm:cxn modelId="{22F4C0D1-F4B9-4B4E-AA45-88ACEB8A86EB}" type="presParOf" srcId="{AE9D5D07-B7BD-4563-AB2C-9B5AF9724D25}" destId="{8DEF7EB8-815F-489F-97E4-FCBDDA1935E8}" srcOrd="0" destOrd="0" presId="urn:microsoft.com/office/officeart/2005/8/layout/process1"/>
    <dgm:cxn modelId="{0F80E947-CFE3-4B01-9974-09BCD032706C}" type="presParOf" srcId="{B8129457-5C82-4B3A-A896-EE5ECAFA9A95}" destId="{F0A7E2ED-01F4-4AE3-8553-78F1E7BA67D3}" srcOrd="4" destOrd="0" presId="urn:microsoft.com/office/officeart/2005/8/layout/process1"/>
    <dgm:cxn modelId="{DCD01E4A-0663-4F62-B64D-E7D6ADBE3F23}" type="presParOf" srcId="{B8129457-5C82-4B3A-A896-EE5ECAFA9A95}" destId="{1B501F46-E878-47F7-AC54-9B43F967CCFE}" srcOrd="5" destOrd="0" presId="urn:microsoft.com/office/officeart/2005/8/layout/process1"/>
    <dgm:cxn modelId="{639C9B8B-ADD3-4D02-8931-8ED54B1151EC}" type="presParOf" srcId="{1B501F46-E878-47F7-AC54-9B43F967CCFE}" destId="{2848F131-F8B1-47E6-9E61-98482E57345A}" srcOrd="0" destOrd="0" presId="urn:microsoft.com/office/officeart/2005/8/layout/process1"/>
    <dgm:cxn modelId="{72F45088-8759-4840-81D3-A8F08E5C7822}" type="presParOf" srcId="{B8129457-5C82-4B3A-A896-EE5ECAFA9A95}" destId="{6F9DE76D-4C2A-4019-A931-74F22F5B62DB}" srcOrd="6" destOrd="0" presId="urn:microsoft.com/office/officeart/2005/8/layout/process1"/>
    <dgm:cxn modelId="{A94918CA-66CB-4982-8C1A-BC4F3CFE58B5}" type="presParOf" srcId="{B8129457-5C82-4B3A-A896-EE5ECAFA9A95}" destId="{104B6B33-CA92-4103-9FE6-EE92772A4733}" srcOrd="7" destOrd="0" presId="urn:microsoft.com/office/officeart/2005/8/layout/process1"/>
    <dgm:cxn modelId="{E7A17A70-A1A2-4C15-9DF3-FBAEDFF433B8}" type="presParOf" srcId="{104B6B33-CA92-4103-9FE6-EE92772A4733}" destId="{E7C8BEF4-DD6C-4CAC-8AD1-64319C629949}" srcOrd="0" destOrd="0" presId="urn:microsoft.com/office/officeart/2005/8/layout/process1"/>
    <dgm:cxn modelId="{60780289-88F6-46FF-8750-8AC0A397E61C}" type="presParOf" srcId="{B8129457-5C82-4B3A-A896-EE5ECAFA9A95}" destId="{B1EE7186-D562-4420-A55B-F9FA6D5ED0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76D9D-7C3D-459F-9CE8-B008E0A4D36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946424-2EE6-4F27-A727-B21A5900C0EC}">
      <dgm:prSet phldrT="[Testo]"/>
      <dgm:spPr/>
      <dgm:t>
        <a:bodyPr/>
        <a:lstStyle/>
        <a:p>
          <a:r>
            <a:rPr lang="it-IT" dirty="0"/>
            <a:t>Valutazione degli impatti </a:t>
          </a:r>
        </a:p>
      </dgm:t>
    </dgm:pt>
    <dgm:pt modelId="{283A8259-2971-4688-BC11-F8160C49A592}" type="parTrans" cxnId="{CA5286A6-D4E1-4F34-A042-49656F16B9CB}">
      <dgm:prSet/>
      <dgm:spPr/>
      <dgm:t>
        <a:bodyPr/>
        <a:lstStyle/>
        <a:p>
          <a:endParaRPr lang="it-IT"/>
        </a:p>
      </dgm:t>
    </dgm:pt>
    <dgm:pt modelId="{232A87F5-C3AB-4A86-8954-BB5F84B2CB31}" type="sibTrans" cxnId="{CA5286A6-D4E1-4F34-A042-49656F16B9CB}">
      <dgm:prSet/>
      <dgm:spPr/>
      <dgm:t>
        <a:bodyPr/>
        <a:lstStyle/>
        <a:p>
          <a:endParaRPr lang="it-IT"/>
        </a:p>
      </dgm:t>
    </dgm:pt>
    <dgm:pt modelId="{C909F5DA-E21F-4DA8-85AF-ECF2F2370705}">
      <dgm:prSet phldrT="[Testo]"/>
      <dgm:spPr/>
      <dgm:t>
        <a:bodyPr/>
        <a:lstStyle/>
        <a:p>
          <a:r>
            <a:rPr lang="it-IT" dirty="0"/>
            <a:t>Classificazione</a:t>
          </a:r>
        </a:p>
      </dgm:t>
    </dgm:pt>
    <dgm:pt modelId="{58899B6F-BEF7-4018-9682-EE9EA9D08F9C}" type="parTrans" cxnId="{14F24A27-55AC-4065-A32A-035490AC72BD}">
      <dgm:prSet/>
      <dgm:spPr/>
      <dgm:t>
        <a:bodyPr/>
        <a:lstStyle/>
        <a:p>
          <a:endParaRPr lang="it-IT"/>
        </a:p>
      </dgm:t>
    </dgm:pt>
    <dgm:pt modelId="{6BFC2B80-1C99-4EE0-9B96-EFBD53E71811}" type="sibTrans" cxnId="{14F24A27-55AC-4065-A32A-035490AC72BD}">
      <dgm:prSet/>
      <dgm:spPr/>
      <dgm:t>
        <a:bodyPr/>
        <a:lstStyle/>
        <a:p>
          <a:endParaRPr lang="it-IT"/>
        </a:p>
      </dgm:t>
    </dgm:pt>
    <dgm:pt modelId="{6EFA87F9-ABE6-435A-97B1-F75A437CC258}">
      <dgm:prSet phldrT="[Testo]"/>
      <dgm:spPr/>
      <dgm:t>
        <a:bodyPr/>
        <a:lstStyle/>
        <a:p>
          <a:r>
            <a:rPr lang="it-IT" dirty="0"/>
            <a:t>Valutazione</a:t>
          </a:r>
        </a:p>
      </dgm:t>
    </dgm:pt>
    <dgm:pt modelId="{7016989A-7F07-4B0C-AD0F-3C04E5428568}" type="parTrans" cxnId="{B9470CCE-5EFD-43EA-8631-336EFFF5B882}">
      <dgm:prSet/>
      <dgm:spPr/>
      <dgm:t>
        <a:bodyPr/>
        <a:lstStyle/>
        <a:p>
          <a:endParaRPr lang="it-IT"/>
        </a:p>
      </dgm:t>
    </dgm:pt>
    <dgm:pt modelId="{C50FD2F5-6B1C-4A08-9DFA-CA774D98C975}" type="sibTrans" cxnId="{B9470CCE-5EFD-43EA-8631-336EFFF5B882}">
      <dgm:prSet/>
      <dgm:spPr/>
      <dgm:t>
        <a:bodyPr/>
        <a:lstStyle/>
        <a:p>
          <a:endParaRPr lang="it-IT"/>
        </a:p>
      </dgm:t>
    </dgm:pt>
    <dgm:pt modelId="{6E228E75-936F-4860-A72E-829E2A116447}">
      <dgm:prSet phldrT="[Testo]"/>
      <dgm:spPr/>
      <dgm:t>
        <a:bodyPr/>
        <a:lstStyle/>
        <a:p>
          <a:r>
            <a:rPr lang="it-IT" dirty="0"/>
            <a:t>Caratterizzazione</a:t>
          </a:r>
        </a:p>
      </dgm:t>
    </dgm:pt>
    <dgm:pt modelId="{2AF75044-FDFE-4A51-8B5D-280025423E29}" type="parTrans" cxnId="{CF9C876C-053C-479B-AB7B-D5B40D7B1C5C}">
      <dgm:prSet/>
      <dgm:spPr/>
      <dgm:t>
        <a:bodyPr/>
        <a:lstStyle/>
        <a:p>
          <a:endParaRPr lang="it-IT"/>
        </a:p>
      </dgm:t>
    </dgm:pt>
    <dgm:pt modelId="{13499361-EFDE-4B0B-A6CE-9DBDD7E92972}" type="sibTrans" cxnId="{CF9C876C-053C-479B-AB7B-D5B40D7B1C5C}">
      <dgm:prSet/>
      <dgm:spPr/>
      <dgm:t>
        <a:bodyPr/>
        <a:lstStyle/>
        <a:p>
          <a:endParaRPr lang="it-IT"/>
        </a:p>
      </dgm:t>
    </dgm:pt>
    <dgm:pt modelId="{0D2EC549-583C-4165-AA6F-9099D1845DC4}" type="pres">
      <dgm:prSet presAssocID="{64176D9D-7C3D-459F-9CE8-B008E0A4D3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33A2512-9BB8-4588-AB90-56C686F1783F}" type="pres">
      <dgm:prSet presAssocID="{64946424-2EE6-4F27-A727-B21A5900C0EC}" presName="singleCycle" presStyleCnt="0"/>
      <dgm:spPr/>
    </dgm:pt>
    <dgm:pt modelId="{E630F2CE-385A-4E5B-9734-B2D5D596DEE6}" type="pres">
      <dgm:prSet presAssocID="{64946424-2EE6-4F27-A727-B21A5900C0EC}" presName="singleCenter" presStyleLbl="node1" presStyleIdx="0" presStyleCnt="4" custScaleX="194204" custScaleY="66939" custLinFactNeighborX="-45681" custLinFactNeighborY="-7220">
        <dgm:presLayoutVars>
          <dgm:chMax val="7"/>
          <dgm:chPref val="7"/>
        </dgm:presLayoutVars>
      </dgm:prSet>
      <dgm:spPr/>
    </dgm:pt>
    <dgm:pt modelId="{C37EC767-47AB-4497-BB6A-813AA75691DD}" type="pres">
      <dgm:prSet presAssocID="{58899B6F-BEF7-4018-9682-EE9EA9D08F9C}" presName="Name56" presStyleLbl="parChTrans1D2" presStyleIdx="0" presStyleCnt="3"/>
      <dgm:spPr/>
    </dgm:pt>
    <dgm:pt modelId="{EA597C92-EEF4-4E2F-8754-FEC541FE25B9}" type="pres">
      <dgm:prSet presAssocID="{C909F5DA-E21F-4DA8-85AF-ECF2F2370705}" presName="text0" presStyleLbl="node1" presStyleIdx="1" presStyleCnt="4" custScaleX="269107" custScaleY="72204" custRadScaleRad="103645" custRadScaleInc="68413">
        <dgm:presLayoutVars>
          <dgm:bulletEnabled val="1"/>
        </dgm:presLayoutVars>
      </dgm:prSet>
      <dgm:spPr/>
    </dgm:pt>
    <dgm:pt modelId="{B711067B-F051-45E5-A396-3082C498FB46}" type="pres">
      <dgm:prSet presAssocID="{7016989A-7F07-4B0C-AD0F-3C04E5428568}" presName="Name56" presStyleLbl="parChTrans1D2" presStyleIdx="1" presStyleCnt="3"/>
      <dgm:spPr/>
    </dgm:pt>
    <dgm:pt modelId="{3D13CE99-5FAF-46AD-9B5B-939A4B6FBD44}" type="pres">
      <dgm:prSet presAssocID="{6EFA87F9-ABE6-435A-97B1-F75A437CC258}" presName="text0" presStyleLbl="node1" presStyleIdx="2" presStyleCnt="4" custScaleX="269107" custScaleY="72204" custRadScaleRad="79906" custRadScaleInc="2656">
        <dgm:presLayoutVars>
          <dgm:bulletEnabled val="1"/>
        </dgm:presLayoutVars>
      </dgm:prSet>
      <dgm:spPr/>
    </dgm:pt>
    <dgm:pt modelId="{E6EE5AA9-4BD8-44E2-9B80-51578868B13F}" type="pres">
      <dgm:prSet presAssocID="{2AF75044-FDFE-4A51-8B5D-280025423E29}" presName="Name56" presStyleLbl="parChTrans1D2" presStyleIdx="2" presStyleCnt="3"/>
      <dgm:spPr/>
    </dgm:pt>
    <dgm:pt modelId="{3D3F57E8-6653-42D0-98C0-0CABEA119441}" type="pres">
      <dgm:prSet presAssocID="{6E228E75-936F-4860-A72E-829E2A116447}" presName="text0" presStyleLbl="node1" presStyleIdx="3" presStyleCnt="4" custScaleX="269107" custScaleY="72204" custRadScaleRad="70708" custRadScaleInc="-276203">
        <dgm:presLayoutVars>
          <dgm:bulletEnabled val="1"/>
        </dgm:presLayoutVars>
      </dgm:prSet>
      <dgm:spPr/>
    </dgm:pt>
  </dgm:ptLst>
  <dgm:cxnLst>
    <dgm:cxn modelId="{14F24A27-55AC-4065-A32A-035490AC72BD}" srcId="{64946424-2EE6-4F27-A727-B21A5900C0EC}" destId="{C909F5DA-E21F-4DA8-85AF-ECF2F2370705}" srcOrd="0" destOrd="0" parTransId="{58899B6F-BEF7-4018-9682-EE9EA9D08F9C}" sibTransId="{6BFC2B80-1C99-4EE0-9B96-EFBD53E71811}"/>
    <dgm:cxn modelId="{CF9C876C-053C-479B-AB7B-D5B40D7B1C5C}" srcId="{64946424-2EE6-4F27-A727-B21A5900C0EC}" destId="{6E228E75-936F-4860-A72E-829E2A116447}" srcOrd="2" destOrd="0" parTransId="{2AF75044-FDFE-4A51-8B5D-280025423E29}" sibTransId="{13499361-EFDE-4B0B-A6CE-9DBDD7E92972}"/>
    <dgm:cxn modelId="{89E8914F-FF36-47EB-A185-7ABF2EBFBCBB}" type="presOf" srcId="{C909F5DA-E21F-4DA8-85AF-ECF2F2370705}" destId="{EA597C92-EEF4-4E2F-8754-FEC541FE25B9}" srcOrd="0" destOrd="0" presId="urn:microsoft.com/office/officeart/2008/layout/RadialCluster"/>
    <dgm:cxn modelId="{67685380-3466-488D-8740-BC7435DF007C}" type="presOf" srcId="{6E228E75-936F-4860-A72E-829E2A116447}" destId="{3D3F57E8-6653-42D0-98C0-0CABEA119441}" srcOrd="0" destOrd="0" presId="urn:microsoft.com/office/officeart/2008/layout/RadialCluster"/>
    <dgm:cxn modelId="{AC08BC93-91D0-4522-8D1D-7131DF8B3AEB}" type="presOf" srcId="{7016989A-7F07-4B0C-AD0F-3C04E5428568}" destId="{B711067B-F051-45E5-A396-3082C498FB46}" srcOrd="0" destOrd="0" presId="urn:microsoft.com/office/officeart/2008/layout/RadialCluster"/>
    <dgm:cxn modelId="{CA5286A6-D4E1-4F34-A042-49656F16B9CB}" srcId="{64176D9D-7C3D-459F-9CE8-B008E0A4D367}" destId="{64946424-2EE6-4F27-A727-B21A5900C0EC}" srcOrd="0" destOrd="0" parTransId="{283A8259-2971-4688-BC11-F8160C49A592}" sibTransId="{232A87F5-C3AB-4A86-8954-BB5F84B2CB31}"/>
    <dgm:cxn modelId="{B7D7D3BA-29B8-4A42-BC84-95D9CF34758F}" type="presOf" srcId="{64176D9D-7C3D-459F-9CE8-B008E0A4D367}" destId="{0D2EC549-583C-4165-AA6F-9099D1845DC4}" srcOrd="0" destOrd="0" presId="urn:microsoft.com/office/officeart/2008/layout/RadialCluster"/>
    <dgm:cxn modelId="{9EB0D7BB-C026-40CE-8325-05EE4C135EA5}" type="presOf" srcId="{6EFA87F9-ABE6-435A-97B1-F75A437CC258}" destId="{3D13CE99-5FAF-46AD-9B5B-939A4B6FBD44}" srcOrd="0" destOrd="0" presId="urn:microsoft.com/office/officeart/2008/layout/RadialCluster"/>
    <dgm:cxn modelId="{684061C3-EC53-4C23-B967-9F64DE4813EE}" type="presOf" srcId="{2AF75044-FDFE-4A51-8B5D-280025423E29}" destId="{E6EE5AA9-4BD8-44E2-9B80-51578868B13F}" srcOrd="0" destOrd="0" presId="urn:microsoft.com/office/officeart/2008/layout/RadialCluster"/>
    <dgm:cxn modelId="{50A050C7-CD3E-4EC6-BFBF-9912425CFC13}" type="presOf" srcId="{64946424-2EE6-4F27-A727-B21A5900C0EC}" destId="{E630F2CE-385A-4E5B-9734-B2D5D596DEE6}" srcOrd="0" destOrd="0" presId="urn:microsoft.com/office/officeart/2008/layout/RadialCluster"/>
    <dgm:cxn modelId="{B9470CCE-5EFD-43EA-8631-336EFFF5B882}" srcId="{64946424-2EE6-4F27-A727-B21A5900C0EC}" destId="{6EFA87F9-ABE6-435A-97B1-F75A437CC258}" srcOrd="1" destOrd="0" parTransId="{7016989A-7F07-4B0C-AD0F-3C04E5428568}" sibTransId="{C50FD2F5-6B1C-4A08-9DFA-CA774D98C975}"/>
    <dgm:cxn modelId="{97BFC4EC-1EDA-4FFA-AC18-A5332C40A91B}" type="presOf" srcId="{58899B6F-BEF7-4018-9682-EE9EA9D08F9C}" destId="{C37EC767-47AB-4497-BB6A-813AA75691DD}" srcOrd="0" destOrd="0" presId="urn:microsoft.com/office/officeart/2008/layout/RadialCluster"/>
    <dgm:cxn modelId="{F25801D5-0706-43A3-A6E6-109DECE63985}" type="presParOf" srcId="{0D2EC549-583C-4165-AA6F-9099D1845DC4}" destId="{333A2512-9BB8-4588-AB90-56C686F1783F}" srcOrd="0" destOrd="0" presId="urn:microsoft.com/office/officeart/2008/layout/RadialCluster"/>
    <dgm:cxn modelId="{F354E768-C2BA-46FB-A234-8269DEF5CF4A}" type="presParOf" srcId="{333A2512-9BB8-4588-AB90-56C686F1783F}" destId="{E630F2CE-385A-4E5B-9734-B2D5D596DEE6}" srcOrd="0" destOrd="0" presId="urn:microsoft.com/office/officeart/2008/layout/RadialCluster"/>
    <dgm:cxn modelId="{75CB0C71-B428-4190-9CE0-A687F7FF55DA}" type="presParOf" srcId="{333A2512-9BB8-4588-AB90-56C686F1783F}" destId="{C37EC767-47AB-4497-BB6A-813AA75691DD}" srcOrd="1" destOrd="0" presId="urn:microsoft.com/office/officeart/2008/layout/RadialCluster"/>
    <dgm:cxn modelId="{B11F0D0D-3B8B-4120-A822-FFEEC34707B2}" type="presParOf" srcId="{333A2512-9BB8-4588-AB90-56C686F1783F}" destId="{EA597C92-EEF4-4E2F-8754-FEC541FE25B9}" srcOrd="2" destOrd="0" presId="urn:microsoft.com/office/officeart/2008/layout/RadialCluster"/>
    <dgm:cxn modelId="{28761053-E0DA-4A5C-A891-3D48A8EBDF79}" type="presParOf" srcId="{333A2512-9BB8-4588-AB90-56C686F1783F}" destId="{B711067B-F051-45E5-A396-3082C498FB46}" srcOrd="3" destOrd="0" presId="urn:microsoft.com/office/officeart/2008/layout/RadialCluster"/>
    <dgm:cxn modelId="{0BD274BB-2C69-4B45-B303-19D9D8E43C45}" type="presParOf" srcId="{333A2512-9BB8-4588-AB90-56C686F1783F}" destId="{3D13CE99-5FAF-46AD-9B5B-939A4B6FBD44}" srcOrd="4" destOrd="0" presId="urn:microsoft.com/office/officeart/2008/layout/RadialCluster"/>
    <dgm:cxn modelId="{8D3E1773-CA23-4F14-9AAB-EC5444F33705}" type="presParOf" srcId="{333A2512-9BB8-4588-AB90-56C686F1783F}" destId="{E6EE5AA9-4BD8-44E2-9B80-51578868B13F}" srcOrd="5" destOrd="0" presId="urn:microsoft.com/office/officeart/2008/layout/RadialCluster"/>
    <dgm:cxn modelId="{1428FD27-06CF-461A-84E8-79DAE6F94CAB}" type="presParOf" srcId="{333A2512-9BB8-4588-AB90-56C686F1783F}" destId="{3D3F57E8-6653-42D0-98C0-0CABEA11944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B0B54-4B96-4BB5-8C3B-E73BC7F7ED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B15B51-0DF0-46FD-9FC1-521B25B17B8E}">
      <dgm:prSet phldrT="[Testo]"/>
      <dgm:spPr/>
      <dgm:t>
        <a:bodyPr/>
        <a:lstStyle/>
        <a:p>
          <a:r>
            <a:rPr lang="it-IT" dirty="0"/>
            <a:t>Dati</a:t>
          </a:r>
        </a:p>
      </dgm:t>
    </dgm:pt>
    <dgm:pt modelId="{8C6176AA-B200-4D1F-818D-8F4D28EE5176}" type="parTrans" cxnId="{652B5ACE-8E07-4531-B2EE-C504C4C4ED4F}">
      <dgm:prSet/>
      <dgm:spPr/>
      <dgm:t>
        <a:bodyPr/>
        <a:lstStyle/>
        <a:p>
          <a:endParaRPr lang="it-IT"/>
        </a:p>
      </dgm:t>
    </dgm:pt>
    <dgm:pt modelId="{CDD9FF29-3CAD-44C3-AF75-BB6DF43CB399}" type="sibTrans" cxnId="{652B5ACE-8E07-4531-B2EE-C504C4C4ED4F}">
      <dgm:prSet/>
      <dgm:spPr/>
      <dgm:t>
        <a:bodyPr/>
        <a:lstStyle/>
        <a:p>
          <a:endParaRPr lang="it-IT"/>
        </a:p>
      </dgm:t>
    </dgm:pt>
    <dgm:pt modelId="{2A95309F-3B7C-4095-8755-306C8CDF5FA8}">
      <dgm:prSet phldrT="[Testo]"/>
      <dgm:spPr/>
      <dgm:t>
        <a:bodyPr/>
        <a:lstStyle/>
        <a:p>
          <a:r>
            <a:rPr lang="it-IT" dirty="0"/>
            <a:t>Modello</a:t>
          </a:r>
        </a:p>
      </dgm:t>
    </dgm:pt>
    <dgm:pt modelId="{B667470A-B1B6-438F-8650-22FCADA23C23}" type="parTrans" cxnId="{BAF961A2-B8F0-45F5-A3AC-61219B101E6F}">
      <dgm:prSet/>
      <dgm:spPr/>
      <dgm:t>
        <a:bodyPr/>
        <a:lstStyle/>
        <a:p>
          <a:endParaRPr lang="it-IT"/>
        </a:p>
      </dgm:t>
    </dgm:pt>
    <dgm:pt modelId="{8BF87E8D-46BE-4585-B796-D9FE03C2AEA5}" type="sibTrans" cxnId="{BAF961A2-B8F0-45F5-A3AC-61219B101E6F}">
      <dgm:prSet/>
      <dgm:spPr/>
      <dgm:t>
        <a:bodyPr/>
        <a:lstStyle/>
        <a:p>
          <a:endParaRPr lang="it-IT"/>
        </a:p>
      </dgm:t>
    </dgm:pt>
    <dgm:pt modelId="{DFFBB2C9-7DF7-47B3-860C-987FC9620F48}">
      <dgm:prSet phldrT="[Testo]"/>
      <dgm:spPr/>
      <dgm:t>
        <a:bodyPr/>
        <a:lstStyle/>
        <a:p>
          <a:r>
            <a:rPr lang="it-IT" dirty="0"/>
            <a:t>Risultato</a:t>
          </a:r>
        </a:p>
      </dgm:t>
    </dgm:pt>
    <dgm:pt modelId="{9A194236-E450-4657-9A17-D41281CA9C5C}" type="parTrans" cxnId="{16A035A7-C23E-4849-84C7-8D4DA82C3911}">
      <dgm:prSet/>
      <dgm:spPr/>
      <dgm:t>
        <a:bodyPr/>
        <a:lstStyle/>
        <a:p>
          <a:endParaRPr lang="it-IT"/>
        </a:p>
      </dgm:t>
    </dgm:pt>
    <dgm:pt modelId="{273A66E8-0FA1-492B-8B02-9FCE1E4D6F2F}" type="sibTrans" cxnId="{16A035A7-C23E-4849-84C7-8D4DA82C3911}">
      <dgm:prSet/>
      <dgm:spPr/>
      <dgm:t>
        <a:bodyPr/>
        <a:lstStyle/>
        <a:p>
          <a:endParaRPr lang="it-IT"/>
        </a:p>
      </dgm:t>
    </dgm:pt>
    <dgm:pt modelId="{4AF98F79-1A02-49A9-AAF9-30C32C5DBB94}">
      <dgm:prSet phldrT="[Testo]"/>
      <dgm:spPr/>
      <dgm:t>
        <a:bodyPr/>
        <a:lstStyle/>
        <a:p>
          <a:r>
            <a:rPr lang="it-IT" dirty="0"/>
            <a:t>Decisione</a:t>
          </a:r>
        </a:p>
      </dgm:t>
    </dgm:pt>
    <dgm:pt modelId="{3DABB980-6C8B-48D8-8103-57AD8E0C3496}" type="parTrans" cxnId="{79FD5C1E-D53E-4107-B792-C02DF1152FB2}">
      <dgm:prSet/>
      <dgm:spPr/>
      <dgm:t>
        <a:bodyPr/>
        <a:lstStyle/>
        <a:p>
          <a:endParaRPr lang="it-IT"/>
        </a:p>
      </dgm:t>
    </dgm:pt>
    <dgm:pt modelId="{3C16C951-75F3-4BBE-8F72-58D194589343}" type="sibTrans" cxnId="{79FD5C1E-D53E-4107-B792-C02DF1152FB2}">
      <dgm:prSet/>
      <dgm:spPr/>
      <dgm:t>
        <a:bodyPr/>
        <a:lstStyle/>
        <a:p>
          <a:endParaRPr lang="it-IT"/>
        </a:p>
      </dgm:t>
    </dgm:pt>
    <dgm:pt modelId="{C577176C-894C-4717-9500-67C7779E9AD0}" type="pres">
      <dgm:prSet presAssocID="{961B0B54-4B96-4BB5-8C3B-E73BC7F7ED99}" presName="Name0" presStyleCnt="0">
        <dgm:presLayoutVars>
          <dgm:dir/>
          <dgm:resizeHandles val="exact"/>
        </dgm:presLayoutVars>
      </dgm:prSet>
      <dgm:spPr/>
    </dgm:pt>
    <dgm:pt modelId="{CF2DA1EB-63C7-4DF5-BA31-CE666B59F109}" type="pres">
      <dgm:prSet presAssocID="{45B15B51-0DF0-46FD-9FC1-521B25B17B8E}" presName="node" presStyleLbl="node1" presStyleIdx="0" presStyleCnt="4">
        <dgm:presLayoutVars>
          <dgm:bulletEnabled val="1"/>
        </dgm:presLayoutVars>
      </dgm:prSet>
      <dgm:spPr/>
    </dgm:pt>
    <dgm:pt modelId="{1C795C5F-FBA9-4B62-B17B-5D44A5BFA32C}" type="pres">
      <dgm:prSet presAssocID="{CDD9FF29-3CAD-44C3-AF75-BB6DF43CB399}" presName="sibTrans" presStyleLbl="sibTrans2D1" presStyleIdx="0" presStyleCnt="3"/>
      <dgm:spPr/>
    </dgm:pt>
    <dgm:pt modelId="{39910513-07DF-4200-AD93-CFCD9549A248}" type="pres">
      <dgm:prSet presAssocID="{CDD9FF29-3CAD-44C3-AF75-BB6DF43CB399}" presName="connectorText" presStyleLbl="sibTrans2D1" presStyleIdx="0" presStyleCnt="3"/>
      <dgm:spPr/>
    </dgm:pt>
    <dgm:pt modelId="{4C3D4AAC-6723-4A2E-8454-AC52E0D92142}" type="pres">
      <dgm:prSet presAssocID="{2A95309F-3B7C-4095-8755-306C8CDF5FA8}" presName="node" presStyleLbl="node1" presStyleIdx="1" presStyleCnt="4">
        <dgm:presLayoutVars>
          <dgm:bulletEnabled val="1"/>
        </dgm:presLayoutVars>
      </dgm:prSet>
      <dgm:spPr/>
    </dgm:pt>
    <dgm:pt modelId="{E8BEE062-B63A-4843-B778-CA04741612D9}" type="pres">
      <dgm:prSet presAssocID="{8BF87E8D-46BE-4585-B796-D9FE03C2AEA5}" presName="sibTrans" presStyleLbl="sibTrans2D1" presStyleIdx="1" presStyleCnt="3"/>
      <dgm:spPr/>
    </dgm:pt>
    <dgm:pt modelId="{5ABF555C-4D9E-447C-8CDE-891C67F8EF0E}" type="pres">
      <dgm:prSet presAssocID="{8BF87E8D-46BE-4585-B796-D9FE03C2AEA5}" presName="connectorText" presStyleLbl="sibTrans2D1" presStyleIdx="1" presStyleCnt="3"/>
      <dgm:spPr/>
    </dgm:pt>
    <dgm:pt modelId="{3500C467-2256-40E5-B755-06ADD4DD9B92}" type="pres">
      <dgm:prSet presAssocID="{DFFBB2C9-7DF7-47B3-860C-987FC9620F48}" presName="node" presStyleLbl="node1" presStyleIdx="2" presStyleCnt="4">
        <dgm:presLayoutVars>
          <dgm:bulletEnabled val="1"/>
        </dgm:presLayoutVars>
      </dgm:prSet>
      <dgm:spPr/>
    </dgm:pt>
    <dgm:pt modelId="{3FB515FC-712C-4DC6-83ED-AB9C9D391860}" type="pres">
      <dgm:prSet presAssocID="{273A66E8-0FA1-492B-8B02-9FCE1E4D6F2F}" presName="sibTrans" presStyleLbl="sibTrans2D1" presStyleIdx="2" presStyleCnt="3"/>
      <dgm:spPr/>
    </dgm:pt>
    <dgm:pt modelId="{D305F1EE-A6CE-4855-96AA-3D0ECC45B75C}" type="pres">
      <dgm:prSet presAssocID="{273A66E8-0FA1-492B-8B02-9FCE1E4D6F2F}" presName="connectorText" presStyleLbl="sibTrans2D1" presStyleIdx="2" presStyleCnt="3"/>
      <dgm:spPr/>
    </dgm:pt>
    <dgm:pt modelId="{20510B2F-7435-4005-802C-D8FA8552A762}" type="pres">
      <dgm:prSet presAssocID="{4AF98F79-1A02-49A9-AAF9-30C32C5DBB94}" presName="node" presStyleLbl="node1" presStyleIdx="3" presStyleCnt="4">
        <dgm:presLayoutVars>
          <dgm:bulletEnabled val="1"/>
        </dgm:presLayoutVars>
      </dgm:prSet>
      <dgm:spPr/>
    </dgm:pt>
  </dgm:ptLst>
  <dgm:cxnLst>
    <dgm:cxn modelId="{241CF711-3C11-4572-A26F-552410146BC7}" type="presOf" srcId="{8BF87E8D-46BE-4585-B796-D9FE03C2AEA5}" destId="{5ABF555C-4D9E-447C-8CDE-891C67F8EF0E}" srcOrd="1" destOrd="0" presId="urn:microsoft.com/office/officeart/2005/8/layout/process1"/>
    <dgm:cxn modelId="{980BF512-2F33-4B4B-9341-16C5699E177A}" type="presOf" srcId="{8BF87E8D-46BE-4585-B796-D9FE03C2AEA5}" destId="{E8BEE062-B63A-4843-B778-CA04741612D9}" srcOrd="0" destOrd="0" presId="urn:microsoft.com/office/officeart/2005/8/layout/process1"/>
    <dgm:cxn modelId="{79FD5C1E-D53E-4107-B792-C02DF1152FB2}" srcId="{961B0B54-4B96-4BB5-8C3B-E73BC7F7ED99}" destId="{4AF98F79-1A02-49A9-AAF9-30C32C5DBB94}" srcOrd="3" destOrd="0" parTransId="{3DABB980-6C8B-48D8-8103-57AD8E0C3496}" sibTransId="{3C16C951-75F3-4BBE-8F72-58D194589343}"/>
    <dgm:cxn modelId="{D93A9827-45BC-49FA-BA1C-9C5443F6CFA4}" type="presOf" srcId="{273A66E8-0FA1-492B-8B02-9FCE1E4D6F2F}" destId="{D305F1EE-A6CE-4855-96AA-3D0ECC45B75C}" srcOrd="1" destOrd="0" presId="urn:microsoft.com/office/officeart/2005/8/layout/process1"/>
    <dgm:cxn modelId="{D61E803C-D5AC-41C9-8678-A96CBD1DD33B}" type="presOf" srcId="{45B15B51-0DF0-46FD-9FC1-521B25B17B8E}" destId="{CF2DA1EB-63C7-4DF5-BA31-CE666B59F109}" srcOrd="0" destOrd="0" presId="urn:microsoft.com/office/officeart/2005/8/layout/process1"/>
    <dgm:cxn modelId="{68E2EB83-E636-4055-8DF1-357A6DC1ACEE}" type="presOf" srcId="{273A66E8-0FA1-492B-8B02-9FCE1E4D6F2F}" destId="{3FB515FC-712C-4DC6-83ED-AB9C9D391860}" srcOrd="0" destOrd="0" presId="urn:microsoft.com/office/officeart/2005/8/layout/process1"/>
    <dgm:cxn modelId="{F2E7E585-DEFA-4D1E-9A88-BDBDF4400DA7}" type="presOf" srcId="{DFFBB2C9-7DF7-47B3-860C-987FC9620F48}" destId="{3500C467-2256-40E5-B755-06ADD4DD9B92}" srcOrd="0" destOrd="0" presId="urn:microsoft.com/office/officeart/2005/8/layout/process1"/>
    <dgm:cxn modelId="{4FE7F487-78B6-4023-AF1B-136018F00501}" type="presOf" srcId="{2A95309F-3B7C-4095-8755-306C8CDF5FA8}" destId="{4C3D4AAC-6723-4A2E-8454-AC52E0D92142}" srcOrd="0" destOrd="0" presId="urn:microsoft.com/office/officeart/2005/8/layout/process1"/>
    <dgm:cxn modelId="{61344789-9E1F-464E-9495-F6228A860A58}" type="presOf" srcId="{961B0B54-4B96-4BB5-8C3B-E73BC7F7ED99}" destId="{C577176C-894C-4717-9500-67C7779E9AD0}" srcOrd="0" destOrd="0" presId="urn:microsoft.com/office/officeart/2005/8/layout/process1"/>
    <dgm:cxn modelId="{BAF961A2-B8F0-45F5-A3AC-61219B101E6F}" srcId="{961B0B54-4B96-4BB5-8C3B-E73BC7F7ED99}" destId="{2A95309F-3B7C-4095-8755-306C8CDF5FA8}" srcOrd="1" destOrd="0" parTransId="{B667470A-B1B6-438F-8650-22FCADA23C23}" sibTransId="{8BF87E8D-46BE-4585-B796-D9FE03C2AEA5}"/>
    <dgm:cxn modelId="{16A035A7-C23E-4849-84C7-8D4DA82C3911}" srcId="{961B0B54-4B96-4BB5-8C3B-E73BC7F7ED99}" destId="{DFFBB2C9-7DF7-47B3-860C-987FC9620F48}" srcOrd="2" destOrd="0" parTransId="{9A194236-E450-4657-9A17-D41281CA9C5C}" sibTransId="{273A66E8-0FA1-492B-8B02-9FCE1E4D6F2F}"/>
    <dgm:cxn modelId="{47E556C8-7D17-4AB1-8AB3-4CEDE24F55E4}" type="presOf" srcId="{CDD9FF29-3CAD-44C3-AF75-BB6DF43CB399}" destId="{1C795C5F-FBA9-4B62-B17B-5D44A5BFA32C}" srcOrd="0" destOrd="0" presId="urn:microsoft.com/office/officeart/2005/8/layout/process1"/>
    <dgm:cxn modelId="{652B5ACE-8E07-4531-B2EE-C504C4C4ED4F}" srcId="{961B0B54-4B96-4BB5-8C3B-E73BC7F7ED99}" destId="{45B15B51-0DF0-46FD-9FC1-521B25B17B8E}" srcOrd="0" destOrd="0" parTransId="{8C6176AA-B200-4D1F-818D-8F4D28EE5176}" sibTransId="{CDD9FF29-3CAD-44C3-AF75-BB6DF43CB399}"/>
    <dgm:cxn modelId="{4FA85AD2-FCFA-4368-9F49-F155E9008EE6}" type="presOf" srcId="{4AF98F79-1A02-49A9-AAF9-30C32C5DBB94}" destId="{20510B2F-7435-4005-802C-D8FA8552A762}" srcOrd="0" destOrd="0" presId="urn:microsoft.com/office/officeart/2005/8/layout/process1"/>
    <dgm:cxn modelId="{AC6EECEC-299B-419F-AEEF-4EB2BD34A85B}" type="presOf" srcId="{CDD9FF29-3CAD-44C3-AF75-BB6DF43CB399}" destId="{39910513-07DF-4200-AD93-CFCD9549A248}" srcOrd="1" destOrd="0" presId="urn:microsoft.com/office/officeart/2005/8/layout/process1"/>
    <dgm:cxn modelId="{0DD6DBBF-498A-4F4F-9547-9DFCD44A3E0F}" type="presParOf" srcId="{C577176C-894C-4717-9500-67C7779E9AD0}" destId="{CF2DA1EB-63C7-4DF5-BA31-CE666B59F109}" srcOrd="0" destOrd="0" presId="urn:microsoft.com/office/officeart/2005/8/layout/process1"/>
    <dgm:cxn modelId="{B2BBEA88-FF4F-4D30-A0E6-B038A61752E5}" type="presParOf" srcId="{C577176C-894C-4717-9500-67C7779E9AD0}" destId="{1C795C5F-FBA9-4B62-B17B-5D44A5BFA32C}" srcOrd="1" destOrd="0" presId="urn:microsoft.com/office/officeart/2005/8/layout/process1"/>
    <dgm:cxn modelId="{9EE89662-3601-449E-A906-C8EC615C36F5}" type="presParOf" srcId="{1C795C5F-FBA9-4B62-B17B-5D44A5BFA32C}" destId="{39910513-07DF-4200-AD93-CFCD9549A248}" srcOrd="0" destOrd="0" presId="urn:microsoft.com/office/officeart/2005/8/layout/process1"/>
    <dgm:cxn modelId="{0C383BE5-3FF6-4570-9762-3FD0E745F3F3}" type="presParOf" srcId="{C577176C-894C-4717-9500-67C7779E9AD0}" destId="{4C3D4AAC-6723-4A2E-8454-AC52E0D92142}" srcOrd="2" destOrd="0" presId="urn:microsoft.com/office/officeart/2005/8/layout/process1"/>
    <dgm:cxn modelId="{28BDFB85-9294-4818-B37D-7A4A7358CC04}" type="presParOf" srcId="{C577176C-894C-4717-9500-67C7779E9AD0}" destId="{E8BEE062-B63A-4843-B778-CA04741612D9}" srcOrd="3" destOrd="0" presId="urn:microsoft.com/office/officeart/2005/8/layout/process1"/>
    <dgm:cxn modelId="{7E7794D9-0225-4573-9713-CC1D2947513B}" type="presParOf" srcId="{E8BEE062-B63A-4843-B778-CA04741612D9}" destId="{5ABF555C-4D9E-447C-8CDE-891C67F8EF0E}" srcOrd="0" destOrd="0" presId="urn:microsoft.com/office/officeart/2005/8/layout/process1"/>
    <dgm:cxn modelId="{14E9EA38-FAC0-4879-A553-98503D30CAE5}" type="presParOf" srcId="{C577176C-894C-4717-9500-67C7779E9AD0}" destId="{3500C467-2256-40E5-B755-06ADD4DD9B92}" srcOrd="4" destOrd="0" presId="urn:microsoft.com/office/officeart/2005/8/layout/process1"/>
    <dgm:cxn modelId="{914D045A-7444-46F4-904F-38CC3AC57916}" type="presParOf" srcId="{C577176C-894C-4717-9500-67C7779E9AD0}" destId="{3FB515FC-712C-4DC6-83ED-AB9C9D391860}" srcOrd="5" destOrd="0" presId="urn:microsoft.com/office/officeart/2005/8/layout/process1"/>
    <dgm:cxn modelId="{2128FA9C-3B0F-4F13-96DB-A7B681FB2A99}" type="presParOf" srcId="{3FB515FC-712C-4DC6-83ED-AB9C9D391860}" destId="{D305F1EE-A6CE-4855-96AA-3D0ECC45B75C}" srcOrd="0" destOrd="0" presId="urn:microsoft.com/office/officeart/2005/8/layout/process1"/>
    <dgm:cxn modelId="{89D321EF-9D8F-4247-97EC-F5467A0FB082}" type="presParOf" srcId="{C577176C-894C-4717-9500-67C7779E9AD0}" destId="{20510B2F-7435-4005-802C-D8FA8552A7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83833-E5DF-4049-BDA5-6203939B0324}">
      <dsp:nvSpPr>
        <dsp:cNvPr id="0" name=""/>
        <dsp:cNvSpPr/>
      </dsp:nvSpPr>
      <dsp:spPr>
        <a:xfrm>
          <a:off x="2976" y="551271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Estrazione dei materiali</a:t>
          </a:r>
        </a:p>
      </dsp:txBody>
      <dsp:txXfrm>
        <a:off x="19192" y="567487"/>
        <a:ext cx="890302" cy="521208"/>
      </dsp:txXfrm>
    </dsp:sp>
    <dsp:sp modelId="{DF0A04B4-741C-4387-B833-D1C375B21340}">
      <dsp:nvSpPr>
        <dsp:cNvPr id="0" name=""/>
        <dsp:cNvSpPr/>
      </dsp:nvSpPr>
      <dsp:spPr>
        <a:xfrm>
          <a:off x="1017984" y="713672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1017984" y="759440"/>
        <a:ext cx="136933" cy="137302"/>
      </dsp:txXfrm>
    </dsp:sp>
    <dsp:sp modelId="{CB69337C-E9EC-4E42-8241-0F42C22B30A8}">
      <dsp:nvSpPr>
        <dsp:cNvPr id="0" name=""/>
        <dsp:cNvSpPr/>
      </dsp:nvSpPr>
      <dsp:spPr>
        <a:xfrm>
          <a:off x="1294804" y="551271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Lavorazione</a:t>
          </a:r>
          <a:r>
            <a:rPr lang="it-IT" sz="1200" kern="1200" baseline="0" dirty="0"/>
            <a:t> dei materiali</a:t>
          </a:r>
          <a:endParaRPr lang="it-IT" sz="1200" kern="1200" dirty="0"/>
        </a:p>
      </dsp:txBody>
      <dsp:txXfrm>
        <a:off x="1311020" y="567487"/>
        <a:ext cx="890302" cy="521208"/>
      </dsp:txXfrm>
    </dsp:sp>
    <dsp:sp modelId="{AE9D5D07-B7BD-4563-AB2C-9B5AF9724D25}">
      <dsp:nvSpPr>
        <dsp:cNvPr id="0" name=""/>
        <dsp:cNvSpPr/>
      </dsp:nvSpPr>
      <dsp:spPr>
        <a:xfrm>
          <a:off x="2309812" y="713672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2309812" y="759440"/>
        <a:ext cx="136933" cy="137302"/>
      </dsp:txXfrm>
    </dsp:sp>
    <dsp:sp modelId="{F0A7E2ED-01F4-4AE3-8553-78F1E7BA67D3}">
      <dsp:nvSpPr>
        <dsp:cNvPr id="0" name=""/>
        <dsp:cNvSpPr/>
      </dsp:nvSpPr>
      <dsp:spPr>
        <a:xfrm>
          <a:off x="2586632" y="551271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Produzione in fabbrica</a:t>
          </a:r>
        </a:p>
      </dsp:txBody>
      <dsp:txXfrm>
        <a:off x="2602848" y="567487"/>
        <a:ext cx="890302" cy="521208"/>
      </dsp:txXfrm>
    </dsp:sp>
    <dsp:sp modelId="{1B501F46-E878-47F7-AC54-9B43F967CCFE}">
      <dsp:nvSpPr>
        <dsp:cNvPr id="0" name=""/>
        <dsp:cNvSpPr/>
      </dsp:nvSpPr>
      <dsp:spPr>
        <a:xfrm>
          <a:off x="3601640" y="713672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3601640" y="759440"/>
        <a:ext cx="136933" cy="137302"/>
      </dsp:txXfrm>
    </dsp:sp>
    <dsp:sp modelId="{6F9DE76D-4C2A-4019-A931-74F22F5B62DB}">
      <dsp:nvSpPr>
        <dsp:cNvPr id="0" name=""/>
        <dsp:cNvSpPr/>
      </dsp:nvSpPr>
      <dsp:spPr>
        <a:xfrm>
          <a:off x="3878460" y="551271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Uso </a:t>
          </a:r>
        </a:p>
      </dsp:txBody>
      <dsp:txXfrm>
        <a:off x="3894676" y="567487"/>
        <a:ext cx="890302" cy="521208"/>
      </dsp:txXfrm>
    </dsp:sp>
    <dsp:sp modelId="{104B6B33-CA92-4103-9FE6-EE92772A4733}">
      <dsp:nvSpPr>
        <dsp:cNvPr id="0" name=""/>
        <dsp:cNvSpPr/>
      </dsp:nvSpPr>
      <dsp:spPr>
        <a:xfrm>
          <a:off x="4893468" y="713672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4893468" y="759440"/>
        <a:ext cx="136933" cy="137302"/>
      </dsp:txXfrm>
    </dsp:sp>
    <dsp:sp modelId="{B1EE7186-D562-4420-A55B-F9FA6D5ED062}">
      <dsp:nvSpPr>
        <dsp:cNvPr id="0" name=""/>
        <dsp:cNvSpPr/>
      </dsp:nvSpPr>
      <dsp:spPr>
        <a:xfrm>
          <a:off x="5170289" y="551271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Scarto</a:t>
          </a:r>
        </a:p>
      </dsp:txBody>
      <dsp:txXfrm>
        <a:off x="5186505" y="567487"/>
        <a:ext cx="890302" cy="521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F2CE-385A-4E5B-9734-B2D5D596DEE6}">
      <dsp:nvSpPr>
        <dsp:cNvPr id="0" name=""/>
        <dsp:cNvSpPr/>
      </dsp:nvSpPr>
      <dsp:spPr>
        <a:xfrm>
          <a:off x="125045" y="1491895"/>
          <a:ext cx="1939016" cy="668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Valutazione degli impatti </a:t>
          </a:r>
        </a:p>
      </dsp:txBody>
      <dsp:txXfrm>
        <a:off x="157671" y="1524521"/>
        <a:ext cx="1873764" cy="603095"/>
      </dsp:txXfrm>
    </dsp:sp>
    <dsp:sp modelId="{C37EC767-47AB-4497-BB6A-813AA75691DD}">
      <dsp:nvSpPr>
        <dsp:cNvPr id="0" name=""/>
        <dsp:cNvSpPr/>
      </dsp:nvSpPr>
      <dsp:spPr>
        <a:xfrm rot="20292746">
          <a:off x="1891900" y="1290943"/>
          <a:ext cx="1082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28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97C92-EEF4-4E2F-8754-FEC541FE25B9}">
      <dsp:nvSpPr>
        <dsp:cNvPr id="0" name=""/>
        <dsp:cNvSpPr/>
      </dsp:nvSpPr>
      <dsp:spPr>
        <a:xfrm>
          <a:off x="2640126" y="606976"/>
          <a:ext cx="1800209" cy="48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Classificazione</a:t>
          </a:r>
        </a:p>
      </dsp:txBody>
      <dsp:txXfrm>
        <a:off x="2663705" y="630555"/>
        <a:ext cx="1753051" cy="435855"/>
      </dsp:txXfrm>
    </dsp:sp>
    <dsp:sp modelId="{B711067B-F051-45E5-A396-3082C498FB46}">
      <dsp:nvSpPr>
        <dsp:cNvPr id="0" name=""/>
        <dsp:cNvSpPr/>
      </dsp:nvSpPr>
      <dsp:spPr>
        <a:xfrm rot="1167063">
          <a:off x="2016118" y="2304258"/>
          <a:ext cx="864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49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3CE99-5FAF-46AD-9B5B-939A4B6FBD44}">
      <dsp:nvSpPr>
        <dsp:cNvPr id="0" name=""/>
        <dsp:cNvSpPr/>
      </dsp:nvSpPr>
      <dsp:spPr>
        <a:xfrm>
          <a:off x="2640131" y="2448272"/>
          <a:ext cx="1800209" cy="48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Valutazione</a:t>
          </a:r>
        </a:p>
      </dsp:txBody>
      <dsp:txXfrm>
        <a:off x="2663710" y="2471851"/>
        <a:ext cx="1753051" cy="435855"/>
      </dsp:txXfrm>
    </dsp:sp>
    <dsp:sp modelId="{E6EE5AA9-4BD8-44E2-9B80-51578868B13F}">
      <dsp:nvSpPr>
        <dsp:cNvPr id="0" name=""/>
        <dsp:cNvSpPr/>
      </dsp:nvSpPr>
      <dsp:spPr>
        <a:xfrm rot="21498261">
          <a:off x="2063936" y="1788841"/>
          <a:ext cx="576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3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57E8-6653-42D0-98C0-0CABEA119441}">
      <dsp:nvSpPr>
        <dsp:cNvPr id="0" name=""/>
        <dsp:cNvSpPr/>
      </dsp:nvSpPr>
      <dsp:spPr>
        <a:xfrm>
          <a:off x="2640130" y="1512162"/>
          <a:ext cx="1800209" cy="48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Caratterizzazione</a:t>
          </a:r>
        </a:p>
      </dsp:txBody>
      <dsp:txXfrm>
        <a:off x="2663709" y="1535741"/>
        <a:ext cx="1753051" cy="43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A1EB-63C7-4DF5-BA31-CE666B59F109}">
      <dsp:nvSpPr>
        <dsp:cNvPr id="0" name=""/>
        <dsp:cNvSpPr/>
      </dsp:nvSpPr>
      <dsp:spPr>
        <a:xfrm>
          <a:off x="2439" y="300081"/>
          <a:ext cx="1066660" cy="639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Dati</a:t>
          </a:r>
        </a:p>
      </dsp:txBody>
      <dsp:txXfrm>
        <a:off x="21184" y="318826"/>
        <a:ext cx="1029170" cy="602506"/>
      </dsp:txXfrm>
    </dsp:sp>
    <dsp:sp modelId="{1C795C5F-FBA9-4B62-B17B-5D44A5BFA32C}">
      <dsp:nvSpPr>
        <dsp:cNvPr id="0" name=""/>
        <dsp:cNvSpPr/>
      </dsp:nvSpPr>
      <dsp:spPr>
        <a:xfrm>
          <a:off x="1175765" y="487814"/>
          <a:ext cx="226131" cy="264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1175765" y="540720"/>
        <a:ext cx="158292" cy="158719"/>
      </dsp:txXfrm>
    </dsp:sp>
    <dsp:sp modelId="{4C3D4AAC-6723-4A2E-8454-AC52E0D92142}">
      <dsp:nvSpPr>
        <dsp:cNvPr id="0" name=""/>
        <dsp:cNvSpPr/>
      </dsp:nvSpPr>
      <dsp:spPr>
        <a:xfrm>
          <a:off x="1495763" y="300081"/>
          <a:ext cx="1066660" cy="639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Modello</a:t>
          </a:r>
        </a:p>
      </dsp:txBody>
      <dsp:txXfrm>
        <a:off x="1514508" y="318826"/>
        <a:ext cx="1029170" cy="602506"/>
      </dsp:txXfrm>
    </dsp:sp>
    <dsp:sp modelId="{E8BEE062-B63A-4843-B778-CA04741612D9}">
      <dsp:nvSpPr>
        <dsp:cNvPr id="0" name=""/>
        <dsp:cNvSpPr/>
      </dsp:nvSpPr>
      <dsp:spPr>
        <a:xfrm>
          <a:off x="2669089" y="487814"/>
          <a:ext cx="226131" cy="264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2669089" y="540720"/>
        <a:ext cx="158292" cy="158719"/>
      </dsp:txXfrm>
    </dsp:sp>
    <dsp:sp modelId="{3500C467-2256-40E5-B755-06ADD4DD9B92}">
      <dsp:nvSpPr>
        <dsp:cNvPr id="0" name=""/>
        <dsp:cNvSpPr/>
      </dsp:nvSpPr>
      <dsp:spPr>
        <a:xfrm>
          <a:off x="2989088" y="300081"/>
          <a:ext cx="1066660" cy="639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Risultato</a:t>
          </a:r>
        </a:p>
      </dsp:txBody>
      <dsp:txXfrm>
        <a:off x="3007833" y="318826"/>
        <a:ext cx="1029170" cy="602506"/>
      </dsp:txXfrm>
    </dsp:sp>
    <dsp:sp modelId="{3FB515FC-712C-4DC6-83ED-AB9C9D391860}">
      <dsp:nvSpPr>
        <dsp:cNvPr id="0" name=""/>
        <dsp:cNvSpPr/>
      </dsp:nvSpPr>
      <dsp:spPr>
        <a:xfrm>
          <a:off x="4162414" y="487814"/>
          <a:ext cx="226131" cy="264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4162414" y="540720"/>
        <a:ext cx="158292" cy="158719"/>
      </dsp:txXfrm>
    </dsp:sp>
    <dsp:sp modelId="{20510B2F-7435-4005-802C-D8FA8552A762}">
      <dsp:nvSpPr>
        <dsp:cNvPr id="0" name=""/>
        <dsp:cNvSpPr/>
      </dsp:nvSpPr>
      <dsp:spPr>
        <a:xfrm>
          <a:off x="4482412" y="300081"/>
          <a:ext cx="1066660" cy="639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Decisione</a:t>
          </a:r>
        </a:p>
      </dsp:txBody>
      <dsp:txXfrm>
        <a:off x="4501157" y="318826"/>
        <a:ext cx="1029170" cy="602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773871" cy="433868"/>
          </a:xfrm>
          <a:prstGeom prst="rect">
            <a:avLst/>
          </a:prstGeom>
        </p:spPr>
        <p:txBody>
          <a:bodyPr vert="horz" lIns="79589" tIns="39794" rIns="79589" bIns="39794" rtlCol="0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625500" y="1"/>
            <a:ext cx="2773871" cy="433868"/>
          </a:xfrm>
          <a:prstGeom prst="rect">
            <a:avLst/>
          </a:prstGeom>
        </p:spPr>
        <p:txBody>
          <a:bodyPr vert="horz" lIns="79589" tIns="39794" rIns="79589" bIns="39794" rtlCol="0"/>
          <a:lstStyle>
            <a:lvl1pPr algn="r">
              <a:defRPr sz="1000"/>
            </a:lvl1pPr>
          </a:lstStyle>
          <a:p>
            <a:fld id="{B0D24AAC-9875-4362-AA6A-A96D4AAF87FD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8251584"/>
            <a:ext cx="2773871" cy="433868"/>
          </a:xfrm>
          <a:prstGeom prst="rect">
            <a:avLst/>
          </a:prstGeom>
        </p:spPr>
        <p:txBody>
          <a:bodyPr vert="horz" lIns="79589" tIns="39794" rIns="79589" bIns="39794" rtlCol="0" anchor="b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625500" y="8251584"/>
            <a:ext cx="2773871" cy="433868"/>
          </a:xfrm>
          <a:prstGeom prst="rect">
            <a:avLst/>
          </a:prstGeom>
        </p:spPr>
        <p:txBody>
          <a:bodyPr vert="horz" lIns="79589" tIns="39794" rIns="79589" bIns="39794" rtlCol="0" anchor="b"/>
          <a:lstStyle>
            <a:lvl1pPr algn="r">
              <a:defRPr sz="1000"/>
            </a:lvl1pPr>
          </a:lstStyle>
          <a:p>
            <a:fld id="{66F0A6E9-F2CA-4B38-8FD3-B11BDFE65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773871" cy="433868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625500" y="1"/>
            <a:ext cx="2773871" cy="433868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9565850-2F64-4685-A75A-513147F3617F}" type="datetimeFigureOut">
              <a:rPr lang="it-IT"/>
              <a:pPr>
                <a:defRPr/>
              </a:pPr>
              <a:t>28/10/2020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6388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1" rIns="86202" bIns="4310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39795" y="4125792"/>
            <a:ext cx="5121213" cy="3908858"/>
          </a:xfrm>
          <a:prstGeom prst="rect">
            <a:avLst/>
          </a:prstGeom>
        </p:spPr>
        <p:txBody>
          <a:bodyPr vert="horz" lIns="86202" tIns="43101" rIns="86202" bIns="43101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8251584"/>
            <a:ext cx="2773871" cy="433868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625500" y="8251584"/>
            <a:ext cx="2773871" cy="433868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3A490D1-83A1-44FC-85B1-67EE14BDBE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4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6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4" algn="l" defTabSz="914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98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50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382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20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886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668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211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467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09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4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54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6388" y="652463"/>
            <a:ext cx="5788025" cy="32559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490D1-83A1-44FC-85B1-67EE14BDBEC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15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2A62-74D6-418C-9E32-D135B1A9418C}" type="datetime1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72E5-3970-46C0-880E-07F896A7EC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EA0-0D61-4EFB-BDAA-FAE6FD74328D}" type="datetime1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9079-4C40-4D93-9F0B-A72B54EA78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3" y="274648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490B-67BE-4077-A749-E4E695E210D1}" type="datetime1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ED7-27BC-4219-B37A-F71856D957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276B-8629-498A-9FDE-9B719DD90E15}" type="datetime1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FB76-DE5C-4C85-97DC-DCF41AD817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7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DBBA-47AA-40E4-B5DF-5AF74DAF62CD}" type="datetime1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BADB-9160-490B-8BD7-72DAC13E0B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964F-E45A-4DFD-974C-6CEC2E6FDFD9}" type="datetime1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8BEE-F7F4-4491-8D11-253CC5DBA4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5" indent="0">
              <a:buNone/>
              <a:defRPr sz="1800" b="1"/>
            </a:lvl3pPr>
            <a:lvl4pPr marL="1371188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6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5" indent="0">
              <a:buNone/>
              <a:defRPr sz="1800" b="1"/>
            </a:lvl3pPr>
            <a:lvl4pPr marL="1371188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6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C843-1F58-46FA-9886-9DAB3902338A}" type="datetime1">
              <a:rPr lang="it-IT" smtClean="0"/>
              <a:t>28/10/2020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4003-CA1F-40C2-AE2B-ED0ECBC65D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6372-8065-4A61-948A-7F5DE08C94E0}" type="datetime1">
              <a:rPr lang="it-IT" smtClean="0"/>
              <a:t>28/10/2020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3C6C-5E3D-4168-A05B-9AC65917F3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ED38-113C-4B83-9EDA-C7A980324F02}" type="datetime1">
              <a:rPr lang="it-IT" smtClean="0"/>
              <a:t>28/10/2020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3013-DB46-495E-A271-E6145F76D3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5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5" indent="0">
              <a:buNone/>
              <a:defRPr sz="1000"/>
            </a:lvl3pPr>
            <a:lvl4pPr marL="1371188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6" indent="0">
              <a:buNone/>
              <a:defRPr sz="900"/>
            </a:lvl7pPr>
            <a:lvl8pPr marL="3199440" indent="0">
              <a:buNone/>
              <a:defRPr sz="900"/>
            </a:lvl8pPr>
            <a:lvl9pPr marL="3656504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CA15-A408-49E9-9C4E-795F2BEF8141}" type="datetime1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0CE2-E4E8-4333-BA58-806B981C46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3" indent="0">
              <a:buNone/>
              <a:defRPr sz="2800"/>
            </a:lvl2pPr>
            <a:lvl3pPr marL="914125" indent="0">
              <a:buNone/>
              <a:defRPr sz="2400"/>
            </a:lvl3pPr>
            <a:lvl4pPr marL="1371188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6" indent="0">
              <a:buNone/>
              <a:defRPr sz="2000"/>
            </a:lvl7pPr>
            <a:lvl8pPr marL="3199440" indent="0">
              <a:buNone/>
              <a:defRPr sz="2000"/>
            </a:lvl8pPr>
            <a:lvl9pPr marL="3656504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5" indent="0">
              <a:buNone/>
              <a:defRPr sz="1000"/>
            </a:lvl3pPr>
            <a:lvl4pPr marL="1371188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6" indent="0">
              <a:buNone/>
              <a:defRPr sz="900"/>
            </a:lvl7pPr>
            <a:lvl8pPr marL="3199440" indent="0">
              <a:buNone/>
              <a:defRPr sz="900"/>
            </a:lvl8pPr>
            <a:lvl9pPr marL="3656504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9B4D-8AA3-4CC8-AB63-18FC90B92A6A}" type="datetime1">
              <a:rPr lang="it-IT" smtClean="0"/>
              <a:t>28/10/2020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7144-A05B-4325-80E0-6F1F12D996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41000" b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50A4C6-ABF2-4520-9BD2-A7430E82F9E8}" type="datetime1">
              <a:rPr lang="it-IT" smtClean="0"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36036F-7070-4041-9D2F-FEDC195907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5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8" indent="-34279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8" indent="-22853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2" indent="-22853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5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6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2058991" y="3141667"/>
            <a:ext cx="80740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2" descr="Z:\GEOSOLUTION\Loghi\Logo Geosolutio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1608138"/>
            <a:ext cx="4216400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taglia angolo stesso lato rettangolo 8"/>
          <p:cNvSpPr/>
          <p:nvPr/>
        </p:nvSpPr>
        <p:spPr>
          <a:xfrm>
            <a:off x="0" y="6143645"/>
            <a:ext cx="12192000" cy="714356"/>
          </a:xfrm>
          <a:prstGeom prst="snip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  <a:alpha val="50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t-IT"/>
          </a:p>
        </p:txBody>
      </p:sp>
      <p:sp>
        <p:nvSpPr>
          <p:cNvPr id="11" name="Ritaglia angolo stesso lato rettangolo 10"/>
          <p:cNvSpPr/>
          <p:nvPr/>
        </p:nvSpPr>
        <p:spPr>
          <a:xfrm flipV="1">
            <a:off x="0" y="-21"/>
            <a:ext cx="12192000" cy="1285884"/>
          </a:xfrm>
          <a:prstGeom prst="snip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A3BFE1"/>
              </a:gs>
              <a:gs pos="50000">
                <a:srgbClr val="AFC7E3">
                  <a:alpha val="49804"/>
                </a:srgb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67608" y="3429001"/>
            <a:ext cx="7143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Introduzione all’Analisi del Ciclo di Vita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(Life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Cycle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Assessment - LCA)</a:t>
            </a:r>
          </a:p>
          <a:p>
            <a:pPr algn="ctr">
              <a:defRPr/>
            </a:pPr>
            <a:endParaRPr lang="it-IT" sz="1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Obiettivi - Fasi metodologiche - Strumenti applicativi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C69865-E2B9-44CD-B31F-9E0C039DCF53}"/>
              </a:ext>
            </a:extLst>
          </p:cNvPr>
          <p:cNvSpPr txBox="1"/>
          <p:nvPr/>
        </p:nvSpPr>
        <p:spPr>
          <a:xfrm>
            <a:off x="1847528" y="6439645"/>
            <a:ext cx="3205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cura di Dr.ssa Medina </a:t>
            </a:r>
            <a:r>
              <a:rPr lang="it-IT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Veliu</a:t>
            </a:r>
            <a:endParaRPr lang="it-IT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2242178" y="2037892"/>
            <a:ext cx="7715286" cy="4031873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i="1" dirty="0">
                <a:solidFill>
                  <a:schemeClr val="tx2"/>
                </a:solidFill>
              </a:rPr>
              <a:t>Marketing ambientale </a:t>
            </a: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(migliorare </a:t>
            </a:r>
            <a:r>
              <a:rPr lang="it-IT" sz="1600" b="1" i="1" dirty="0">
                <a:solidFill>
                  <a:schemeClr val="tx2"/>
                </a:solidFill>
                <a:sym typeface="Wingdings" panose="05000000000000000000" pitchFamily="2" charset="2"/>
              </a:rPr>
              <a:t>l’immagine dell’impresa</a:t>
            </a: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, vista la maggiore attenzione dei consumatori e clienti sugli impatti ambientali)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Rafforzare la </a:t>
            </a:r>
            <a:r>
              <a:rPr lang="it-IT" sz="1600" b="1" i="1" dirty="0">
                <a:solidFill>
                  <a:schemeClr val="tx2"/>
                </a:solidFill>
                <a:sym typeface="Wingdings" panose="05000000000000000000" pitchFamily="2" charset="2"/>
              </a:rPr>
              <a:t>fiducia di clienti e fornitori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Attuazione </a:t>
            </a:r>
            <a:r>
              <a:rPr lang="it-IT" sz="1600" i="1" dirty="0">
                <a:solidFill>
                  <a:schemeClr val="tx2"/>
                </a:solidFill>
                <a:sym typeface="Wingdings" panose="05000000000000000000" pitchFamily="2" charset="2"/>
              </a:rPr>
              <a:t>ecodesign</a:t>
            </a: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: considerare tutte la fasi di un prodotto per ridurne gli impatti, ottimizzare l’uso delle risorse e delle materie prime, </a:t>
            </a:r>
            <a:r>
              <a:rPr lang="it-IT" sz="1600" b="1" i="1" dirty="0">
                <a:solidFill>
                  <a:schemeClr val="tx2"/>
                </a:solidFill>
                <a:sym typeface="Wingdings" panose="05000000000000000000" pitchFamily="2" charset="2"/>
              </a:rPr>
              <a:t>aumentare la produttività, ridurre i costi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Fornire informazioni utili per la progettazione e quindi </a:t>
            </a:r>
            <a:r>
              <a:rPr lang="it-IT" sz="1600" b="1" i="1" dirty="0">
                <a:solidFill>
                  <a:schemeClr val="tx2"/>
                </a:solidFill>
                <a:sym typeface="Wingdings" panose="05000000000000000000" pitchFamily="2" charset="2"/>
              </a:rPr>
              <a:t>migliorare l’efficienza aziendale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i="1" dirty="0">
                <a:solidFill>
                  <a:schemeClr val="tx2"/>
                </a:solidFill>
                <a:sym typeface="Wingdings" panose="05000000000000000000" pitchFamily="2" charset="2"/>
              </a:rPr>
              <a:t>Carbon footprint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Supporto fondamentale allo sviluppo di schemi di </a:t>
            </a:r>
            <a:r>
              <a:rPr lang="it-IT" sz="1600" b="1" i="1" dirty="0">
                <a:solidFill>
                  <a:schemeClr val="tx2"/>
                </a:solidFill>
                <a:sym typeface="Wingdings" panose="05000000000000000000" pitchFamily="2" charset="2"/>
              </a:rPr>
              <a:t>etichettatura ambientale </a:t>
            </a:r>
            <a:r>
              <a:rPr lang="it-IT" sz="1600" dirty="0">
                <a:solidFill>
                  <a:schemeClr val="tx2"/>
                </a:solidFill>
                <a:sym typeface="Wingdings" panose="05000000000000000000" pitchFamily="2" charset="2"/>
              </a:rPr>
              <a:t>(Dichiarazione Ambientale di Prodotto)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1277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Perché fare una analisi LCA?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CE3F9D-7EFD-454A-90C1-F18AF0B6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A4A0D652-5D70-4A75-B672-6B134809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28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1108C1CF-1E93-4A8B-9A20-7F00B52B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337880"/>
            <a:ext cx="5832648" cy="464422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3A5006-DDB4-4F29-8F7B-4188A8EB3291}"/>
              </a:ext>
            </a:extLst>
          </p:cNvPr>
          <p:cNvSpPr txBox="1"/>
          <p:nvPr/>
        </p:nvSpPr>
        <p:spPr>
          <a:xfrm>
            <a:off x="7680176" y="598210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FONTE: IBERDROLA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CE3A18-21E7-4772-A419-8F24CE23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4" name="Picture 2" descr="Z:\GEOSOLUTION\Loghi\Logo Geosolution.tif">
            <a:extLst>
              <a:ext uri="{FF2B5EF4-FFF2-40B4-BE49-F238E27FC236}">
                <a16:creationId xmlns:a16="http://schemas.microsoft.com/office/drawing/2014/main" id="{E36AA75F-61C3-47A9-9632-1840724F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29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Le fasi di una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1990529"/>
            <a:ext cx="7715304" cy="1815882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La struttura di una analisi LCA è suddivisa in 4 fasi ben distinte, definite nella norma UNI EN ISO 14040: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Definizione degli scopi e degli obiettivi</a:t>
            </a: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Analisi di inventario</a:t>
            </a: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Valutazione degli impatti</a:t>
            </a: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Interpretazione e miglioramento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C2A545F-0A7C-49A4-A7ED-CCD0A247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2" r="20018"/>
          <a:stretch/>
        </p:blipFill>
        <p:spPr>
          <a:xfrm>
            <a:off x="4007768" y="4149081"/>
            <a:ext cx="4680520" cy="210502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674C7A-B638-4EAB-8EF3-13C48EDD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3" name="Picture 2" descr="Z:\GEOSOLUTION\Loghi\Logo Geosolution.tif">
            <a:extLst>
              <a:ext uri="{FF2B5EF4-FFF2-40B4-BE49-F238E27FC236}">
                <a16:creationId xmlns:a16="http://schemas.microsoft.com/office/drawing/2014/main" id="{E670D28B-280C-4FBD-9842-F8F22C21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Le fasi di una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7035" y="2307072"/>
            <a:ext cx="7715304" cy="329320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it-IT" sz="1600" b="1" dirty="0">
                <a:solidFill>
                  <a:schemeClr val="tx2"/>
                </a:solidFill>
              </a:rPr>
              <a:t>Definizione degli scopi e degli obiettivi</a:t>
            </a: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 questa fase si definisce la </a:t>
            </a:r>
            <a:r>
              <a:rPr lang="it-IT" sz="1600" b="1" i="1" dirty="0">
                <a:solidFill>
                  <a:schemeClr val="tx2"/>
                </a:solidFill>
              </a:rPr>
              <a:t>finalità dello studio </a:t>
            </a:r>
            <a:r>
              <a:rPr lang="it-IT" sz="1600" dirty="0">
                <a:solidFill>
                  <a:schemeClr val="tx2"/>
                </a:solidFill>
              </a:rPr>
              <a:t>e quindi per cosa saranno utilizzati i risultati ottenuti.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Bisogna quindi definire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L’obiettivo dello studio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L’unità funzionale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confini del sistema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Le categorie di dati (elementi in ingresso, prodotti, rifiuti, emissioni)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requisiti di qualità dei dati (copertura temporale, geografica, tecnologica, etc.)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B61D6F-A828-43AB-86A7-D9A56011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019893D8-F3EA-4CAC-81B2-A860646D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72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Le fasi di una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7621" y="2289973"/>
            <a:ext cx="7715304" cy="2800767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it-IT" sz="1600" b="1" dirty="0">
                <a:solidFill>
                  <a:schemeClr val="tx2"/>
                </a:solidFill>
              </a:rPr>
              <a:t>Definizione degli scopi e degli obiettivi</a:t>
            </a: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L’obiettivo dello studio è estremamente vincolante alle scelte successive, in quanto permette di definire il grado di dettaglio dello studio; se si vogliono effettuare delle modifiche a livello strutturale (Es. ridurre l’uso di risorse di un processo) saranno richiesti dati specifici, che non saranno invece necessari se si vuole avere un’idea degli impatti prodotti.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5675798-9A92-4BFB-B135-D19460B2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D250C1F1-49E6-43CB-A3D2-2A39C42C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Le fasi di una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1921993"/>
            <a:ext cx="7715304" cy="353943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b="1" dirty="0">
                <a:solidFill>
                  <a:schemeClr val="tx2"/>
                </a:solidFill>
              </a:rPr>
              <a:t>2. Analisi di inventario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Questa è la fase più delicata e impegnativa della LCA, in quanto </a:t>
            </a:r>
            <a:r>
              <a:rPr lang="it-IT" sz="1600" b="1" dirty="0">
                <a:solidFill>
                  <a:schemeClr val="tx2"/>
                </a:solidFill>
              </a:rPr>
              <a:t>bisogna </a:t>
            </a:r>
            <a:r>
              <a:rPr lang="it-IT" sz="1600" b="1" i="1" dirty="0">
                <a:solidFill>
                  <a:schemeClr val="tx2"/>
                </a:solidFill>
              </a:rPr>
              <a:t>definire i flussi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e i processi del sistema in esame, cercando di rappresentare in maniera fedele il processo reale.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 questa fase inoltre vengono </a:t>
            </a:r>
            <a:r>
              <a:rPr lang="it-IT" sz="1600" b="1" i="1" dirty="0">
                <a:solidFill>
                  <a:schemeClr val="tx2"/>
                </a:solidFill>
              </a:rPr>
              <a:t>raccolti i dati </a:t>
            </a:r>
            <a:r>
              <a:rPr lang="it-IT" sz="1600" dirty="0">
                <a:solidFill>
                  <a:schemeClr val="tx2"/>
                </a:solidFill>
              </a:rPr>
              <a:t>necessari alla quantificazione dei flussi definiti.</a:t>
            </a: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dati possono derivare da rilevamenti diretti (primari), da banche dati e letteratura (secondari), definiti tramite stime (terziari).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Infine, l’inventario presenta </a:t>
            </a:r>
            <a:r>
              <a:rPr lang="it-IT" sz="1600" b="1" i="1" dirty="0">
                <a:solidFill>
                  <a:schemeClr val="tx2"/>
                </a:solidFill>
              </a:rPr>
              <a:t>i risultati</a:t>
            </a:r>
            <a:r>
              <a:rPr lang="it-IT" sz="1600" i="1" dirty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della quantificazione in diverse categorie (materie prime, energia, rifiuti, emissioni).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80ED22-75D9-4702-9D07-4BF36A76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E8B74357-B55F-4C33-BA11-8051A1F2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Le fasi di una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1916833"/>
            <a:ext cx="7715304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b="1" dirty="0">
                <a:solidFill>
                  <a:schemeClr val="tx2"/>
                </a:solidFill>
              </a:rPr>
              <a:t>3. Valutazione degli impatti</a:t>
            </a: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 questa fase si evidenziano quali sono gli impatti e le </a:t>
            </a:r>
            <a:r>
              <a:rPr lang="it-IT" sz="1600" b="1" i="1" dirty="0">
                <a:solidFill>
                  <a:schemeClr val="tx2"/>
                </a:solidFill>
              </a:rPr>
              <a:t>modificazioni ambientali </a:t>
            </a:r>
            <a:r>
              <a:rPr lang="it-IT" sz="1600" dirty="0">
                <a:solidFill>
                  <a:schemeClr val="tx2"/>
                </a:solidFill>
              </a:rPr>
              <a:t>conseguenti all’attività produttiva esaminata.</a:t>
            </a: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consumi e le emissioni vengono riferite a specifiche categorie di impatto.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8285C861-6803-47BD-825B-A47F54FAD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813944"/>
              </p:ext>
            </p:extLst>
          </p:nvPr>
        </p:nvGraphicFramePr>
        <p:xfrm>
          <a:off x="2232778" y="2996952"/>
          <a:ext cx="499221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0C669-924F-4D7F-864A-AB1183D08050}"/>
              </a:ext>
            </a:extLst>
          </p:cNvPr>
          <p:cNvSpPr txBox="1"/>
          <p:nvPr/>
        </p:nvSpPr>
        <p:spPr>
          <a:xfrm>
            <a:off x="6960096" y="362950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Assegnazione dei dati a una o più categorie d’impatto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B03AF0-B173-4E4A-9428-96BE13838EEB}"/>
              </a:ext>
            </a:extLst>
          </p:cNvPr>
          <p:cNvSpPr txBox="1"/>
          <p:nvPr/>
        </p:nvSpPr>
        <p:spPr>
          <a:xfrm>
            <a:off x="6960096" y="455185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Calcolo dei risultati di ogni indicatore di categoria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4AAB38-D651-4DBB-8DC8-A2586F82E749}"/>
              </a:ext>
            </a:extLst>
          </p:cNvPr>
          <p:cNvSpPr txBox="1"/>
          <p:nvPr/>
        </p:nvSpPr>
        <p:spPr>
          <a:xfrm>
            <a:off x="6960096" y="55824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Valutazione dell’impatto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847C0F-8611-4251-A176-158348CA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6" name="Picture 2" descr="Z:\GEOSOLUTION\Loghi\Logo Geosolution.tif">
            <a:extLst>
              <a:ext uri="{FF2B5EF4-FFF2-40B4-BE49-F238E27FC236}">
                <a16:creationId xmlns:a16="http://schemas.microsoft.com/office/drawing/2014/main" id="{7C904D73-55D6-41ED-8DF7-2C673A29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86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Le fasi di una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54716" y="2248675"/>
            <a:ext cx="7715304" cy="329320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b="1" dirty="0">
                <a:solidFill>
                  <a:schemeClr val="tx2"/>
                </a:solidFill>
              </a:rPr>
              <a:t>3. Valutazione degli impatti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b="1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 questa fase si evidenziano quali sono gli impatti e le modificazioni ambientali conseguenti all’attività produttiva esaminata.</a:t>
            </a: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consumi e le emissioni vengono riferite a specifiche categorie di impatto.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Alcuni esempi di </a:t>
            </a:r>
            <a:r>
              <a:rPr lang="it-IT" sz="1600" b="1" i="1" dirty="0">
                <a:solidFill>
                  <a:schemeClr val="tx2"/>
                </a:solidFill>
              </a:rPr>
              <a:t>categorie di impatto</a:t>
            </a:r>
            <a:r>
              <a:rPr lang="it-IT" sz="1600" dirty="0">
                <a:solidFill>
                  <a:schemeClr val="tx2"/>
                </a:solidFill>
              </a:rPr>
              <a:t>: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i="1" dirty="0">
                <a:solidFill>
                  <a:schemeClr val="tx2"/>
                </a:solidFill>
              </a:rPr>
              <a:t>Consumo di risorse, Riscaldamento globale, Assottigliamento dello strato di ozono, Degradazione del suolo, Smog fotochimico, Eutrofizzazione, Acidificazione</a:t>
            </a:r>
            <a:r>
              <a:rPr lang="it-IT" sz="1600" dirty="0">
                <a:solidFill>
                  <a:schemeClr val="tx2"/>
                </a:solidFill>
              </a:rPr>
              <a:t>, etc.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 questa fase, individuando gli impatti ambientali dei processi, è possibile capire </a:t>
            </a:r>
            <a:r>
              <a:rPr lang="it-IT" sz="1600" b="1" i="1" dirty="0">
                <a:solidFill>
                  <a:schemeClr val="tx2"/>
                </a:solidFill>
              </a:rPr>
              <a:t>come intervenire per minimizzarli </a:t>
            </a:r>
            <a:r>
              <a:rPr lang="it-IT" sz="1600" dirty="0">
                <a:solidFill>
                  <a:schemeClr val="tx2"/>
                </a:solidFill>
              </a:rPr>
              <a:t>e ridurre la pressione sull’ambiente.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559726-0C68-4A84-B9C6-F6463033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92CD1659-AC9F-45B8-A191-3EBDF0B2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61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Le fasi di una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2767282"/>
            <a:ext cx="7715304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b="1" dirty="0">
                <a:solidFill>
                  <a:schemeClr val="tx2"/>
                </a:solidFill>
              </a:rPr>
              <a:t>4. Interpretazione e miglioramento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 questa fase si analizzano in maniera critica i risultati ottenuti dalla LCA, si traggono </a:t>
            </a:r>
            <a:r>
              <a:rPr lang="it-IT" sz="1600" b="1" i="1" dirty="0">
                <a:solidFill>
                  <a:schemeClr val="tx2"/>
                </a:solidFill>
              </a:rPr>
              <a:t>le conclusioni </a:t>
            </a:r>
            <a:r>
              <a:rPr lang="it-IT" sz="1600" dirty="0">
                <a:solidFill>
                  <a:schemeClr val="tx2"/>
                </a:solidFill>
              </a:rPr>
              <a:t>e si identificano i </a:t>
            </a:r>
            <a:r>
              <a:rPr lang="it-IT" sz="1600" b="1" i="1" dirty="0">
                <a:solidFill>
                  <a:schemeClr val="tx2"/>
                </a:solidFill>
              </a:rPr>
              <a:t>processi sui quali intervenire </a:t>
            </a:r>
            <a:r>
              <a:rPr lang="it-IT" sz="1600" dirty="0">
                <a:solidFill>
                  <a:schemeClr val="tx2"/>
                </a:solidFill>
              </a:rPr>
              <a:t>per ridurre l’impatto ambientale.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D31E5F2-BE78-4590-8BAC-E3A8D321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68D3467B-52CE-49EB-90E6-A87D7837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77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48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Applicazioni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04727" y="2204571"/>
            <a:ext cx="7715304" cy="2554545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risultati di una analisi LCA consentono di confrontare prodotti/processi simili e valutarne i rispettivi impatti ambientali, oppure confrontare prodotti diversi ma con la stessa funzione.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Es. Emette più CO</a:t>
            </a:r>
            <a:r>
              <a:rPr lang="it-IT" sz="1600" baseline="-25000" dirty="0">
                <a:solidFill>
                  <a:schemeClr val="tx2"/>
                </a:solidFill>
              </a:rPr>
              <a:t>2</a:t>
            </a:r>
            <a:r>
              <a:rPr lang="it-IT" sz="1600" dirty="0">
                <a:solidFill>
                  <a:schemeClr val="tx2"/>
                </a:solidFill>
              </a:rPr>
              <a:t> la produzione di una bottiglia di vetro o di plastica?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Questo processo permette quindi di valutare prodotti esistenti o progettare meglio nuovi.</a:t>
            </a: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Inoltre, la analisi LCA è fondamentale per lo sviluppo di schemi di etichettatura ambientale quali </a:t>
            </a:r>
            <a:r>
              <a:rPr lang="it-IT" sz="1600" b="1" dirty="0">
                <a:solidFill>
                  <a:schemeClr val="tx2"/>
                </a:solidFill>
              </a:rPr>
              <a:t>Ecolabel </a:t>
            </a:r>
            <a:r>
              <a:rPr lang="it-IT" sz="1600" dirty="0">
                <a:solidFill>
                  <a:schemeClr val="tx2"/>
                </a:solidFill>
              </a:rPr>
              <a:t>e</a:t>
            </a:r>
            <a:r>
              <a:rPr lang="it-IT" sz="1600" b="1" dirty="0">
                <a:solidFill>
                  <a:schemeClr val="tx2"/>
                </a:solidFill>
              </a:rPr>
              <a:t> la Dichiarazione Ambientale di Prodotto.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CEC0B5-5706-4884-B88F-46BD1B065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58" y="5028346"/>
            <a:ext cx="2474557" cy="824852"/>
          </a:xfrm>
          <a:prstGeom prst="rect">
            <a:avLst/>
          </a:prstGeom>
          <a:ln>
            <a:noFill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236181-E736-44FE-81B2-7024E7B4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4" name="Picture 2" descr="Z:\GEOSOLUTION\Loghi\Logo Geosolution.tif">
            <a:extLst>
              <a:ext uri="{FF2B5EF4-FFF2-40B4-BE49-F238E27FC236}">
                <a16:creationId xmlns:a16="http://schemas.microsoft.com/office/drawing/2014/main" id="{1976A373-9A11-4729-84A3-8457DDB9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05B3E8-DD79-4091-B0CE-C4969C8E3E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58" t="3281" r="17944" b="1"/>
          <a:stretch/>
        </p:blipFill>
        <p:spPr>
          <a:xfrm>
            <a:off x="3215681" y="4857697"/>
            <a:ext cx="890381" cy="9655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D0194B-4D78-4976-95B5-73A25E562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176" y="5060767"/>
            <a:ext cx="1638300" cy="700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>
            <a:cxnSpLocks/>
          </p:cNvCxnSpPr>
          <p:nvPr/>
        </p:nvCxnSpPr>
        <p:spPr>
          <a:xfrm>
            <a:off x="2058991" y="1384301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209800" y="1749403"/>
            <a:ext cx="7772400" cy="4235508"/>
          </a:xfrm>
          <a:ln>
            <a:solidFill>
              <a:schemeClr val="bg1"/>
            </a:solidFill>
          </a:ln>
        </p:spPr>
        <p:txBody>
          <a:bodyPr rtlCol="0" anchor="t">
            <a:noAutofit/>
          </a:bodyPr>
          <a:lstStyle/>
          <a:p>
            <a:pPr fontAlgn="auto">
              <a:spcAft>
                <a:spcPts val="600"/>
              </a:spcAft>
              <a:defRPr/>
            </a:pPr>
            <a:b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GEOSOLUTION S.r.l. – SOCIETÀ DI INGEGNERIA</a:t>
            </a:r>
            <a:b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Offre ai propri Committenti, pubblici e privati, un valido ausilio per il trattamento e la risoluzione delle problematiche che, a vario titolo, interessano l’ambiente ed il territorio, dall’ambito progettuale a quello operativo di cantiere.</a:t>
            </a: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Principali settori di intervento:</a:t>
            </a: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Sistemi di Gestione Qualità, Ambiente, Sicurezza ed Energia</a:t>
            </a:r>
            <a:b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Progettazione impianti trattamento acque meteoriche</a:t>
            </a:r>
            <a:b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Studi idrologici e di compatibilità idraulica</a:t>
            </a:r>
            <a:b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Bonifica siti contaminati</a:t>
            </a:r>
            <a:b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Screening e Valutazioni di Impatto Ambientale</a:t>
            </a:r>
            <a:b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Modellazione geologica - Geotecnica - Geotermia</a:t>
            </a: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b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rPr>
              <a:t>www.geosolution.it</a:t>
            </a:r>
            <a:b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209800" y="1749426"/>
            <a:ext cx="7753350" cy="42164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3078" name="Picture 2" descr="Z:\GEOSOLUTION\Loghi\Logo Geosolutio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266703"/>
            <a:ext cx="31940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77A151F-9E0E-4509-9386-947075B9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439534"/>
            <a:ext cx="554782" cy="52514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F66735-B954-432A-BC86-DBDCC7A7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772E5-3970-46C0-880E-07F896A7EC2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6B31D29-98A9-47BC-B105-0B270E46B045}"/>
              </a:ext>
            </a:extLst>
          </p:cNvPr>
          <p:cNvGrpSpPr/>
          <p:nvPr/>
        </p:nvGrpSpPr>
        <p:grpSpPr>
          <a:xfrm>
            <a:off x="5333605" y="6348426"/>
            <a:ext cx="1486691" cy="310967"/>
            <a:chOff x="5436883" y="5860296"/>
            <a:chExt cx="1338943" cy="309893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EE546F6-361C-41A5-982A-03A45A6A4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97" t="11079" r="7077" b="11463"/>
            <a:stretch/>
          </p:blipFill>
          <p:spPr>
            <a:xfrm>
              <a:off x="6137355" y="5863001"/>
              <a:ext cx="336715" cy="307188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0F2E2925-6791-4D4C-A608-0C9F3333C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5208" y="5863000"/>
              <a:ext cx="307188" cy="307188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2F75188D-5FD5-4F57-A37B-9F9FFDB2F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572" t="4767" r="13372" b="10826"/>
            <a:stretch/>
          </p:blipFill>
          <p:spPr>
            <a:xfrm>
              <a:off x="5436883" y="5860296"/>
              <a:ext cx="323366" cy="309892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D6CBF518-4BD7-406A-93B3-A8ECA678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8638" y="5860296"/>
              <a:ext cx="307188" cy="303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Ulteriori applicazioni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51531" y="2179034"/>
            <a:ext cx="7715304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dati ottenuti dall’analisi del ciclo di vita possono essere utilizzati anche per l’implementazione dell’</a:t>
            </a:r>
            <a:r>
              <a:rPr lang="it-IT" sz="1600" b="1" i="1" dirty="0">
                <a:solidFill>
                  <a:schemeClr val="tx2"/>
                </a:solidFill>
              </a:rPr>
              <a:t>economia circolare</a:t>
            </a:r>
            <a:r>
              <a:rPr lang="it-IT" sz="1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03D5AC-A721-49CE-94EB-3E91C6A6E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6" t="3870" r="3896"/>
          <a:stretch/>
        </p:blipFill>
        <p:spPr>
          <a:xfrm>
            <a:off x="2954261" y="2998971"/>
            <a:ext cx="6283479" cy="284354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33B9D9-84F8-4B38-B916-168B0DBBBFB6}"/>
              </a:ext>
            </a:extLst>
          </p:cNvPr>
          <p:cNvSpPr txBox="1"/>
          <p:nvPr/>
        </p:nvSpPr>
        <p:spPr>
          <a:xfrm>
            <a:off x="7680176" y="5842517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FONTE:PRÉ SUSTAINABILITY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1E9DE0-91AE-44D3-A13A-1FAB347A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4" name="Picture 2" descr="Z:\GEOSOLUTION\Loghi\Logo Geosolution.tif">
            <a:extLst>
              <a:ext uri="{FF2B5EF4-FFF2-40B4-BE49-F238E27FC236}">
                <a16:creationId xmlns:a16="http://schemas.microsoft.com/office/drawing/2014/main" id="{2FE6A783-8826-4D2C-80DA-8FF75B93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4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Ulteriori applicazioni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2026871"/>
            <a:ext cx="7715304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L’obiettivo dell’economia circolare è quello di </a:t>
            </a:r>
            <a:r>
              <a:rPr lang="it-IT" sz="1600" b="1" i="1" dirty="0">
                <a:solidFill>
                  <a:schemeClr val="tx2"/>
                </a:solidFill>
              </a:rPr>
              <a:t>«chiudere il cerchio» </a:t>
            </a:r>
            <a:r>
              <a:rPr lang="it-IT" sz="1600" dirty="0">
                <a:solidFill>
                  <a:schemeClr val="tx2"/>
                </a:solidFill>
              </a:rPr>
              <a:t>ma non solo; con l’economia circolare si vuole creare valore per l’economia, per la società, per il business minimizzando l’uso delle risorse e gli impatti ambientali e sociali, attraverso il </a:t>
            </a:r>
            <a:r>
              <a:rPr lang="it-IT" sz="1600" i="1" dirty="0">
                <a:solidFill>
                  <a:schemeClr val="tx2"/>
                </a:solidFill>
              </a:rPr>
              <a:t>system thinking</a:t>
            </a:r>
            <a:r>
              <a:rPr lang="it-IT" sz="1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FA8B43-3120-4D62-B420-D9EF9E25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46" y="3121752"/>
            <a:ext cx="3537597" cy="28603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B287A5-B5AC-467F-8534-773E8DC636BA}"/>
              </a:ext>
            </a:extLst>
          </p:cNvPr>
          <p:cNvSpPr txBox="1"/>
          <p:nvPr/>
        </p:nvSpPr>
        <p:spPr>
          <a:xfrm>
            <a:off x="7155164" y="5892047"/>
            <a:ext cx="914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FONTE:UNIDO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433DBCA-DA3E-45BE-B3AC-F3170B44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5B52E2D1-847C-43D1-8BDB-B577E2D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Ulteriori applicazioni LCA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48" y="1917469"/>
            <a:ext cx="7715304" cy="427809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L’economia circolare si pone in contrasto con l’economia lineare. In un’economia lineare, i beni prodotti sono destinati ad essere smaltiti dopo il loro utilizzo, comportando quindi una perdita di risorse. 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L’economia circolare è, invece, </a:t>
            </a:r>
            <a:r>
              <a:rPr lang="it-IT" sz="1600" b="1" i="1" dirty="0">
                <a:solidFill>
                  <a:schemeClr val="tx2"/>
                </a:solidFill>
              </a:rPr>
              <a:t>un’economia che si rigenera da sola</a:t>
            </a:r>
            <a:r>
              <a:rPr lang="it-IT" sz="1600" dirty="0">
                <a:solidFill>
                  <a:schemeClr val="tx2"/>
                </a:solidFill>
              </a:rPr>
              <a:t>, dove i beni possono acquisire una nuova vita.</a:t>
            </a: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L’economia circolare su basa su 3 concetti (le 3 R): </a:t>
            </a:r>
            <a:r>
              <a:rPr lang="it-IT" sz="1600" b="1" i="1" dirty="0">
                <a:solidFill>
                  <a:schemeClr val="tx2"/>
                </a:solidFill>
              </a:rPr>
              <a:t>Ridurre, Riutilizzare, Riciclare</a:t>
            </a:r>
            <a:r>
              <a:rPr lang="it-IT" sz="1600" dirty="0">
                <a:solidFill>
                  <a:schemeClr val="tx2"/>
                </a:solidFill>
              </a:rPr>
              <a:t>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L’analisi del ciclo di vita</a:t>
            </a:r>
            <a:r>
              <a:rPr lang="it-IT" sz="1600" b="1" i="1" dirty="0">
                <a:solidFill>
                  <a:schemeClr val="tx2"/>
                </a:solidFill>
              </a:rPr>
              <a:t> LCA </a:t>
            </a:r>
            <a:r>
              <a:rPr lang="it-IT" sz="1600" dirty="0">
                <a:solidFill>
                  <a:schemeClr val="tx2"/>
                </a:solidFill>
              </a:rPr>
              <a:t>è uno strumento con solide basi scientifiche, robusto, che può essere utilizzato per </a:t>
            </a:r>
            <a:r>
              <a:rPr lang="it-IT" sz="1600" b="1" i="1" dirty="0">
                <a:solidFill>
                  <a:schemeClr val="tx2"/>
                </a:solidFill>
              </a:rPr>
              <a:t>rafforzare gli obiettivi dell’economia circolare</a:t>
            </a:r>
            <a:r>
              <a:rPr lang="it-IT" sz="1600" dirty="0">
                <a:solidFill>
                  <a:schemeClr val="tx2"/>
                </a:solidFill>
              </a:rPr>
              <a:t>, che trovano ancora difficoltà di applicazione.</a:t>
            </a:r>
          </a:p>
        </p:txBody>
      </p:sp>
      <p:pic>
        <p:nvPicPr>
          <p:cNvPr id="1026" name="Picture 2" descr="Sustainability - Strawbees">
            <a:extLst>
              <a:ext uri="{FF2B5EF4-FFF2-40B4-BE49-F238E27FC236}">
                <a16:creationId xmlns:a16="http://schemas.microsoft.com/office/drawing/2014/main" id="{31B7B6AD-A1C4-4E71-9B60-C4D87451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82" y="3861049"/>
            <a:ext cx="1872208" cy="13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D61CE9A-55F0-4601-AE8B-9D7D632D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D668CEFA-FD1B-4BB4-B8FA-2BD761A0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7"/>
            <a:ext cx="7715286" cy="584747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Quali strumenti per fare un’analisi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LCA?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2151728"/>
            <a:ext cx="7715304" cy="2554545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Un’analisi del ciclo di vita richiede quindi un grande quantitativo di dati che devono essere organizzati e elaborati in funzione dell'unità funzionale scelta durante le fase iniziali della LCA. Il processo di elaborazione della LCA è lungo e iterativo, richiedendo infatti modifiche continue. 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Le analisi LCA vengono svolte mediante l’ausilio di software specifici a pagamento come </a:t>
            </a:r>
            <a:r>
              <a:rPr lang="it-IT" sz="1600" dirty="0" err="1">
                <a:solidFill>
                  <a:schemeClr val="tx2"/>
                </a:solidFill>
              </a:rPr>
              <a:t>SimaPro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-IT" sz="1600" dirty="0" err="1">
                <a:solidFill>
                  <a:schemeClr val="tx2"/>
                </a:solidFill>
              </a:rPr>
              <a:t>GaBi</a:t>
            </a:r>
            <a:r>
              <a:rPr lang="it-IT" sz="1600" dirty="0">
                <a:solidFill>
                  <a:schemeClr val="tx2"/>
                </a:solidFill>
              </a:rPr>
              <a:t>, Umberto LCA+, e altri sviluppati per specifici ambiti. 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Oltre ai software a pagamento, può essere utilizzato anche </a:t>
            </a:r>
            <a:r>
              <a:rPr lang="it-IT" sz="1600" dirty="0" err="1">
                <a:solidFill>
                  <a:schemeClr val="tx2"/>
                </a:solidFill>
              </a:rPr>
              <a:t>OpenLCA</a:t>
            </a:r>
            <a:r>
              <a:rPr lang="it-IT" sz="1600" dirty="0">
                <a:solidFill>
                  <a:schemeClr val="tx2"/>
                </a:solidFill>
              </a:rPr>
              <a:t>, software open source gratuito.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C73AFB-4DDB-4050-8CE4-09984F4E5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82" b="31617"/>
          <a:stretch/>
        </p:blipFill>
        <p:spPr>
          <a:xfrm>
            <a:off x="2135561" y="4844517"/>
            <a:ext cx="2564113" cy="5847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34681A-EA39-46C2-9C41-6BB0AEB2A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182" y="5399956"/>
            <a:ext cx="2564113" cy="8912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4C37F4-602E-4505-9D4D-D9D21B1B4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76" y="5301600"/>
            <a:ext cx="1670894" cy="10413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909C30-8136-4D6F-B922-5C5BEEAF02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007" b="37363"/>
          <a:stretch/>
        </p:blipFill>
        <p:spPr>
          <a:xfrm>
            <a:off x="5915404" y="4844516"/>
            <a:ext cx="2286000" cy="672716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2FC6B3-974B-4492-A2FD-C877F2D1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6" name="Picture 2" descr="Z:\GEOSOLUTION\Loghi\Logo Geosolution.tif">
            <a:extLst>
              <a:ext uri="{FF2B5EF4-FFF2-40B4-BE49-F238E27FC236}">
                <a16:creationId xmlns:a16="http://schemas.microsoft.com/office/drawing/2014/main" id="{38C21505-B4A6-49CA-B3AE-76C2B2B3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45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Che cos’è </a:t>
            </a:r>
            <a:r>
              <a:rPr lang="it-IT" sz="1600" b="1" dirty="0" err="1">
                <a:solidFill>
                  <a:schemeClr val="bg1"/>
                </a:solidFill>
              </a:rPr>
              <a:t>OpenLCA</a:t>
            </a:r>
            <a:r>
              <a:rPr lang="it-IT" sz="1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57349" y="1916832"/>
            <a:ext cx="7715304" cy="427809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 err="1">
                <a:solidFill>
                  <a:schemeClr val="tx2"/>
                </a:solidFill>
              </a:rPr>
              <a:t>OpenLCA</a:t>
            </a:r>
            <a:r>
              <a:rPr lang="it-IT" sz="1600" dirty="0">
                <a:solidFill>
                  <a:schemeClr val="tx2"/>
                </a:solidFill>
              </a:rPr>
              <a:t> è un software open source per la realizzazione di Life </a:t>
            </a:r>
            <a:r>
              <a:rPr lang="it-IT" sz="1600" dirty="0" err="1">
                <a:solidFill>
                  <a:schemeClr val="tx2"/>
                </a:solidFill>
              </a:rPr>
              <a:t>Cycle</a:t>
            </a:r>
            <a:r>
              <a:rPr lang="it-IT" sz="1600" dirty="0">
                <a:solidFill>
                  <a:schemeClr val="tx2"/>
                </a:solidFill>
              </a:rPr>
              <a:t> Assessment di prodotti o servizi. Il software è stato creato nel 2006 da </a:t>
            </a:r>
            <a:r>
              <a:rPr lang="it-IT" sz="1600" dirty="0" err="1">
                <a:solidFill>
                  <a:schemeClr val="tx2"/>
                </a:solidFill>
              </a:rPr>
              <a:t>GreenDelta</a:t>
            </a:r>
            <a:r>
              <a:rPr lang="it-IT" sz="1600" dirty="0">
                <a:solidFill>
                  <a:schemeClr val="tx2"/>
                </a:solidFill>
              </a:rPr>
              <a:t> GmbH, un’azienda con sede a Berlino che si occupa di ricerca, sviluppo di software e database nell’ambito LCA e sostenibilità.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L’obiettivo primario di </a:t>
            </a:r>
            <a:r>
              <a:rPr lang="it-IT" sz="1600" dirty="0" err="1">
                <a:solidFill>
                  <a:schemeClr val="tx2"/>
                </a:solidFill>
              </a:rPr>
              <a:t>GreenDelta</a:t>
            </a:r>
            <a:r>
              <a:rPr lang="it-IT" sz="1600" dirty="0">
                <a:solidFill>
                  <a:schemeClr val="tx2"/>
                </a:solidFill>
              </a:rPr>
              <a:t> era quello di aiutare gli utilizzatori nell’analisi dei propri dati attraverso un software flessibile, modulare e trasparente per ottenere quindi risultati con i quali prendere decisioni inerenti la sostenibilità.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14CC726E-3625-423A-96CE-FE68DC69C56B}"/>
              </a:ext>
            </a:extLst>
          </p:cNvPr>
          <p:cNvGraphicFramePr/>
          <p:nvPr/>
        </p:nvGraphicFramePr>
        <p:xfrm>
          <a:off x="3352800" y="4348734"/>
          <a:ext cx="5551512" cy="12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308213C4-0F23-45A3-B85F-52850BF2E70B}"/>
              </a:ext>
            </a:extLst>
          </p:cNvPr>
          <p:cNvGrpSpPr/>
          <p:nvPr/>
        </p:nvGrpSpPr>
        <p:grpSpPr>
          <a:xfrm>
            <a:off x="3367056" y="3951228"/>
            <a:ext cx="2592070" cy="1637666"/>
            <a:chOff x="0" y="0"/>
            <a:chExt cx="2592125" cy="1637968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00ED4C2-43E3-4165-A091-30C8B1392418}"/>
                </a:ext>
              </a:extLst>
            </p:cNvPr>
            <p:cNvSpPr/>
            <p:nvPr/>
          </p:nvSpPr>
          <p:spPr>
            <a:xfrm>
              <a:off x="0" y="397565"/>
              <a:ext cx="2592125" cy="124040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Casella di testo 3">
              <a:extLst>
                <a:ext uri="{FF2B5EF4-FFF2-40B4-BE49-F238E27FC236}">
                  <a16:creationId xmlns:a16="http://schemas.microsoft.com/office/drawing/2014/main" id="{528B04D0-0EDA-4D21-9E78-92CFA5705638}"/>
                </a:ext>
              </a:extLst>
            </p:cNvPr>
            <p:cNvSpPr txBox="1"/>
            <p:nvPr/>
          </p:nvSpPr>
          <p:spPr>
            <a:xfrm>
              <a:off x="586030" y="0"/>
              <a:ext cx="1305706" cy="47008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Software</a:t>
              </a:r>
              <a:endParaRPr lang="it-IT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0ECA61-9266-40C3-BC3B-CC36B8B3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0AB4C73D-B344-4FD7-8740-47818F5B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091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Conclusioni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1988187"/>
            <a:ext cx="7715304" cy="4031873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L’analisi LCA è uno </a:t>
            </a:r>
            <a:r>
              <a:rPr lang="it-IT" sz="1600" b="1" i="1" dirty="0">
                <a:solidFill>
                  <a:schemeClr val="tx2"/>
                </a:solidFill>
              </a:rPr>
              <a:t>strumento utile </a:t>
            </a:r>
            <a:r>
              <a:rPr lang="it-IT" sz="1600" dirty="0">
                <a:solidFill>
                  <a:schemeClr val="tx2"/>
                </a:solidFill>
              </a:rPr>
              <a:t>per la progettazione aziendale che ha un impatto positivo sulla società, sui clienti, sull’ambiente. La sua applicazione è  </a:t>
            </a:r>
            <a:r>
              <a:rPr lang="it-IT" sz="1600" b="1" i="1" dirty="0">
                <a:solidFill>
                  <a:schemeClr val="tx2"/>
                </a:solidFill>
              </a:rPr>
              <a:t>complessa</a:t>
            </a:r>
            <a:r>
              <a:rPr lang="it-IT" sz="1600" dirty="0">
                <a:solidFill>
                  <a:schemeClr val="tx2"/>
                </a:solidFill>
              </a:rPr>
              <a:t> e per questo richiede l’ausilio di professionisti.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Le parti più laboriose di una LCA sono le fasi iniziali, di definizione degli obiettivi, dei confini e l’analisi di inventario, che comprende la raccolta dati. Tutti questi processi sono fondamentali per ottenere dei risultati affidabili e utili al </a:t>
            </a:r>
            <a:r>
              <a:rPr lang="it-IT" sz="1600" b="1" i="1" dirty="0">
                <a:solidFill>
                  <a:schemeClr val="tx2"/>
                </a:solidFill>
              </a:rPr>
              <a:t>raggiungimento dell’obiettivo </a:t>
            </a:r>
            <a:r>
              <a:rPr lang="it-IT" sz="1600" dirty="0">
                <a:solidFill>
                  <a:schemeClr val="tx2"/>
                </a:solidFill>
              </a:rPr>
              <a:t>postosi.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Una analisi LCA può essere eseguita mediante software a pagamento (es. </a:t>
            </a:r>
            <a:r>
              <a:rPr lang="it-IT" sz="1600" dirty="0" err="1">
                <a:solidFill>
                  <a:schemeClr val="tx2"/>
                </a:solidFill>
              </a:rPr>
              <a:t>Simapro</a:t>
            </a:r>
            <a:r>
              <a:rPr lang="it-IT" sz="1600" dirty="0">
                <a:solidFill>
                  <a:schemeClr val="tx2"/>
                </a:solidFill>
              </a:rPr>
              <a:t>), ma anche tramite software open source gratuiti (es. </a:t>
            </a:r>
            <a:r>
              <a:rPr lang="it-IT" sz="1600" b="1" dirty="0" err="1">
                <a:solidFill>
                  <a:schemeClr val="tx2"/>
                </a:solidFill>
              </a:rPr>
              <a:t>OpenLCA</a:t>
            </a:r>
            <a:r>
              <a:rPr lang="it-IT" sz="1600" dirty="0">
                <a:solidFill>
                  <a:schemeClr val="tx2"/>
                </a:solidFill>
              </a:rPr>
              <a:t>) che vogliono affermarsi come strumenti trasparenti e ad ampia diffusione.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Nonostante la sua complessità, l’analisi LCA apporta </a:t>
            </a:r>
            <a:r>
              <a:rPr lang="it-IT" sz="1600" b="1" i="1" dirty="0">
                <a:solidFill>
                  <a:schemeClr val="tx2"/>
                </a:solidFill>
              </a:rPr>
              <a:t>vantaggi</a:t>
            </a:r>
            <a:r>
              <a:rPr lang="it-IT" sz="1600" dirty="0">
                <a:solidFill>
                  <a:schemeClr val="tx2"/>
                </a:solidFill>
              </a:rPr>
              <a:t> all’impresa che ne fa uso permettendo di </a:t>
            </a:r>
            <a:r>
              <a:rPr lang="it-IT" sz="1600" b="1" i="1" dirty="0">
                <a:solidFill>
                  <a:schemeClr val="tx2"/>
                </a:solidFill>
              </a:rPr>
              <a:t>migliorare i processi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-IT" sz="1600" b="1" i="1" dirty="0">
                <a:solidFill>
                  <a:schemeClr val="tx2"/>
                </a:solidFill>
              </a:rPr>
              <a:t>risparmiare risorse</a:t>
            </a:r>
            <a:r>
              <a:rPr lang="it-IT" sz="1600" dirty="0">
                <a:solidFill>
                  <a:schemeClr val="tx2"/>
                </a:solidFill>
              </a:rPr>
              <a:t>, </a:t>
            </a:r>
            <a:r>
              <a:rPr lang="it-IT" sz="1600" b="1" i="1" dirty="0">
                <a:solidFill>
                  <a:schemeClr val="tx2"/>
                </a:solidFill>
              </a:rPr>
              <a:t>migliorare la propria immagine e contribuire alla riduzione egli impatti ambientali.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8344CB-2A45-4A69-8B84-C832E3C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2B32A413-205A-447C-AD1A-EC71D7BB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3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 txBox="1">
            <a:spLocks/>
          </p:cNvSpPr>
          <p:nvPr/>
        </p:nvSpPr>
        <p:spPr>
          <a:xfrm>
            <a:off x="1981200" y="1928802"/>
            <a:ext cx="8229600" cy="328614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Per qualsiasi informazione su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Analisi del ciclo di vita - LCA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contattateci: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2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www.geosolution.it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1200" dirty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info@geosolution.it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1200" dirty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209800" y="1749425"/>
            <a:ext cx="7753350" cy="37084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>
            <a:off x="2058989" y="1384300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Z:\GEOSOLUTION\Loghi\Logo Geosolutio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66701"/>
            <a:ext cx="31940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1319AF5-A2B4-48B0-97C9-A37C5E77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015AD00-9A64-4FD2-B06A-F7E7B41BC34B}"/>
              </a:ext>
            </a:extLst>
          </p:cNvPr>
          <p:cNvGrpSpPr/>
          <p:nvPr/>
        </p:nvGrpSpPr>
        <p:grpSpPr>
          <a:xfrm>
            <a:off x="5333605" y="6286862"/>
            <a:ext cx="1486691" cy="310967"/>
            <a:chOff x="5436883" y="5860296"/>
            <a:chExt cx="1338943" cy="309893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004C616-CB73-4EBD-BEDE-BB349899C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97" t="11079" r="7077" b="11463"/>
            <a:stretch/>
          </p:blipFill>
          <p:spPr>
            <a:xfrm>
              <a:off x="6137355" y="5863001"/>
              <a:ext cx="336715" cy="307188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EFAA90F5-966D-41BD-9B2C-10EAEF024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5208" y="5863000"/>
              <a:ext cx="307188" cy="307188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B2BD5D4-8E05-42EC-8E35-707E6A604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572" t="4767" r="13372" b="10826"/>
            <a:stretch/>
          </p:blipFill>
          <p:spPr>
            <a:xfrm>
              <a:off x="5436883" y="5860296"/>
              <a:ext cx="323366" cy="309892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96E364A-50C2-4E7D-AEC1-FCA23F30A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8638" y="5860296"/>
              <a:ext cx="307188" cy="303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058991" y="1806577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1"/>
          <p:cNvSpPr txBox="1">
            <a:spLocks/>
          </p:cNvSpPr>
          <p:nvPr/>
        </p:nvSpPr>
        <p:spPr>
          <a:xfrm>
            <a:off x="1981200" y="2524127"/>
            <a:ext cx="8229600" cy="1143000"/>
          </a:xfrm>
          <a:prstGeom prst="rect">
            <a:avLst/>
          </a:prstGeom>
        </p:spPr>
        <p:txBody>
          <a:bodyPr lIns="91412" tIns="45706" rIns="91412" bIns="45706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Grazie per l’attenzione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992317" y="6202366"/>
            <a:ext cx="8207375" cy="539751"/>
          </a:xfrm>
          <a:prstGeom prst="rect">
            <a:avLst/>
          </a:prstGeom>
        </p:spPr>
        <p:txBody>
          <a:bodyPr lIns="91412" tIns="45706" rIns="91412" bIns="45706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materiale oggetto della presente trattazione costituisce proprietà intellettuale di Geosolution S.r.l. e come tale non potrà essere copiato, riprodotto o pubblicato, tutto od in parte, senza il consenso scritto dell’autore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(legge 22/04/1941 n. 633, art. 2575 e seg. C.C.)</a:t>
            </a:r>
          </a:p>
        </p:txBody>
      </p:sp>
      <p:pic>
        <p:nvPicPr>
          <p:cNvPr id="8197" name="Picture 2" descr="Z:\GEOSOLUTION\Loghi\Logo Geosolutio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7800" y="352425"/>
            <a:ext cx="4216400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5010150" y="5159375"/>
            <a:ext cx="2171700" cy="444500"/>
          </a:xfrm>
          <a:prstGeom prst="rect">
            <a:avLst/>
          </a:prstGeom>
        </p:spPr>
        <p:txBody>
          <a:bodyPr lIns="91412" tIns="45706" rIns="91412" bIns="45706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www.geosolution.it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F8203C-0CCA-4B1B-9A42-6E71E4AC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B3013-DB46-495E-A271-E6145F76D31A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3AE7D09-0136-4D66-BD8E-26CD02240271}"/>
              </a:ext>
            </a:extLst>
          </p:cNvPr>
          <p:cNvGrpSpPr/>
          <p:nvPr/>
        </p:nvGrpSpPr>
        <p:grpSpPr>
          <a:xfrm>
            <a:off x="5400406" y="5798455"/>
            <a:ext cx="1486691" cy="310967"/>
            <a:chOff x="5436883" y="5860296"/>
            <a:chExt cx="1338943" cy="309893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E9AFBC0-C90E-410B-A746-D1A18D95B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97" t="11079" r="7077" b="11463"/>
            <a:stretch/>
          </p:blipFill>
          <p:spPr>
            <a:xfrm>
              <a:off x="6137355" y="5863001"/>
              <a:ext cx="336715" cy="307188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51CCD212-FC63-4DD5-8A4C-AF4E94F6D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5208" y="5863000"/>
              <a:ext cx="307188" cy="307188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260D30DE-4FC0-4EC1-A7A4-FEADC07B3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572" t="4767" r="13372" b="10826"/>
            <a:stretch/>
          </p:blipFill>
          <p:spPr>
            <a:xfrm>
              <a:off x="5436883" y="5860296"/>
              <a:ext cx="323366" cy="309892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920E3261-7DB0-4809-B330-84504084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8638" y="5860296"/>
              <a:ext cx="307188" cy="303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2586041" y="1749425"/>
            <a:ext cx="7019925" cy="370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91412" tIns="45706" rIns="91412" bIns="45706"/>
          <a:lstStyle/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La sinergia di professionalità specializzate in ambiti distinti garantisce un approccio metodologico completo, in grado di fornire esaustività e flessibilità di intervento, sia nel campo pubblico che in quello privato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Le prestazioni di GEOSOLUTION sono mirate ad assicurare al Committente il miglior risultato nel minor tempo, cercando di soddisfare anche le richieste più esigenti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con un servizio “tutto compreso”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 servizi di Geosolution ricoprono i seguenti macro-settori: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it-IT" sz="1400" dirty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058991" y="1384301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209800" y="1749425"/>
            <a:ext cx="7753350" cy="37084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2573343" y="4311654"/>
            <a:ext cx="1570037" cy="276971"/>
          </a:xfrm>
          <a:prstGeom prst="rect">
            <a:avLst/>
          </a:prstGeom>
          <a:noFill/>
        </p:spPr>
        <p:txBody>
          <a:bodyPr lIns="91412" tIns="45706" rIns="91412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Ingegneria ambientale</a:t>
            </a:r>
          </a:p>
        </p:txBody>
      </p:sp>
      <p:sp>
        <p:nvSpPr>
          <p:cNvPr id="25" name="CasellaDiTesto 24"/>
          <p:cNvSpPr txBox="1"/>
          <p:nvPr/>
        </p:nvSpPr>
        <p:spPr bwMode="auto">
          <a:xfrm>
            <a:off x="4216405" y="4311654"/>
            <a:ext cx="1789113" cy="276971"/>
          </a:xfrm>
          <a:prstGeom prst="rect">
            <a:avLst/>
          </a:prstGeom>
          <a:noFill/>
        </p:spPr>
        <p:txBody>
          <a:bodyPr lIns="91412" tIns="45706" rIns="91412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Consulenza ambientale</a:t>
            </a:r>
          </a:p>
        </p:txBody>
      </p:sp>
      <p:sp>
        <p:nvSpPr>
          <p:cNvPr id="26" name="CasellaDiTesto 25"/>
          <p:cNvSpPr txBox="1"/>
          <p:nvPr/>
        </p:nvSpPr>
        <p:spPr bwMode="auto">
          <a:xfrm>
            <a:off x="6078538" y="4311654"/>
            <a:ext cx="1789112" cy="276971"/>
          </a:xfrm>
          <a:prstGeom prst="rect">
            <a:avLst/>
          </a:prstGeom>
          <a:noFill/>
        </p:spPr>
        <p:txBody>
          <a:bodyPr lIns="91412" tIns="45706" rIns="91412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Geologia applicata</a:t>
            </a:r>
          </a:p>
        </p:txBody>
      </p:sp>
      <p:sp>
        <p:nvSpPr>
          <p:cNvPr id="27" name="CasellaDiTesto 26"/>
          <p:cNvSpPr txBox="1"/>
          <p:nvPr/>
        </p:nvSpPr>
        <p:spPr bwMode="auto">
          <a:xfrm>
            <a:off x="7940678" y="4318003"/>
            <a:ext cx="1789113" cy="276971"/>
          </a:xfrm>
          <a:prstGeom prst="rect">
            <a:avLst/>
          </a:prstGeom>
          <a:noFill/>
        </p:spPr>
        <p:txBody>
          <a:bodyPr lIns="91412" tIns="45706" rIns="91412" bIns="457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Consulenza aziendale</a:t>
            </a:r>
          </a:p>
        </p:txBody>
      </p:sp>
      <p:pic>
        <p:nvPicPr>
          <p:cNvPr id="4105" name="Picture 2" descr="Z:\GEOSOLUTION\Loghi\Logo Geosolutio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266703"/>
            <a:ext cx="31940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2" descr="C:\Users\Luca\Desktop\Magical Snap - 2013.05.27 12.09 -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9" y="4689477"/>
            <a:ext cx="721201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460877-D4E6-476F-9B50-BD6629AA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AFB76-DE5C-4C85-97DC-DCF41AD8173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A9A16CA-7220-4B8E-B357-94CC824D5C7B}"/>
              </a:ext>
            </a:extLst>
          </p:cNvPr>
          <p:cNvGrpSpPr/>
          <p:nvPr/>
        </p:nvGrpSpPr>
        <p:grpSpPr>
          <a:xfrm>
            <a:off x="5333605" y="6348426"/>
            <a:ext cx="1486691" cy="310967"/>
            <a:chOff x="5436883" y="5860296"/>
            <a:chExt cx="1338943" cy="309893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F2A6B6C0-4D95-42A0-9540-CBA25905E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97" t="11079" r="7077" b="11463"/>
            <a:stretch/>
          </p:blipFill>
          <p:spPr>
            <a:xfrm>
              <a:off x="6137355" y="5863001"/>
              <a:ext cx="336715" cy="307188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0BC42D59-C351-4DD4-8305-E530C8468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5208" y="5863000"/>
              <a:ext cx="307188" cy="307188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DBF5F5DD-48A1-4554-AE48-A1FE96BEB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572" t="4767" r="13372" b="10826"/>
            <a:stretch/>
          </p:blipFill>
          <p:spPr>
            <a:xfrm>
              <a:off x="5436883" y="5860296"/>
              <a:ext cx="323366" cy="309892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5D8A3DF9-B804-4AA3-A317-A333437AB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8638" y="5860296"/>
              <a:ext cx="307188" cy="303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Che cosa significa LCA?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16211" y="2060848"/>
            <a:ext cx="7715304" cy="3785652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LCA, ovvero Life </a:t>
            </a:r>
            <a:r>
              <a:rPr lang="it-IT" sz="1600" dirty="0" err="1">
                <a:solidFill>
                  <a:schemeClr val="tx2"/>
                </a:solidFill>
              </a:rPr>
              <a:t>Cycle</a:t>
            </a:r>
            <a:r>
              <a:rPr lang="it-IT" sz="1600" dirty="0">
                <a:solidFill>
                  <a:schemeClr val="tx2"/>
                </a:solidFill>
              </a:rPr>
              <a:t> Assessment (in italiano Analisi del Ciclo di Vita) è una metodologia che permette di quantificare gli impatti ambientali di un prodotto o servizio.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La SETAC (</a:t>
            </a:r>
            <a:r>
              <a:rPr lang="it-IT" sz="1600" i="1" dirty="0">
                <a:solidFill>
                  <a:schemeClr val="tx2"/>
                </a:solidFill>
              </a:rPr>
              <a:t>Society of Environmental </a:t>
            </a:r>
            <a:r>
              <a:rPr lang="it-IT" sz="1600" i="1" dirty="0" err="1">
                <a:solidFill>
                  <a:schemeClr val="tx2"/>
                </a:solidFill>
              </a:rPr>
              <a:t>Toxicology</a:t>
            </a:r>
            <a:r>
              <a:rPr lang="it-IT" sz="1600" i="1" dirty="0">
                <a:solidFill>
                  <a:schemeClr val="tx2"/>
                </a:solidFill>
              </a:rPr>
              <a:t> and </a:t>
            </a:r>
            <a:r>
              <a:rPr lang="it-IT" sz="1600" i="1" dirty="0" err="1">
                <a:solidFill>
                  <a:schemeClr val="tx2"/>
                </a:solidFill>
              </a:rPr>
              <a:t>Chemistry</a:t>
            </a:r>
            <a:r>
              <a:rPr lang="it-IT" sz="1600" dirty="0">
                <a:solidFill>
                  <a:schemeClr val="tx2"/>
                </a:solidFill>
              </a:rPr>
              <a:t>) definì nel 1993 la metodologia LCA come: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i="1" dirty="0">
                <a:solidFill>
                  <a:schemeClr val="tx2"/>
                </a:solidFill>
              </a:rPr>
              <a:t>«un procedimento oggettivo di valutazione dei carichi energetici ed ambientali relativi ad un prodotto, processo o attività, effettuato attraverso </a:t>
            </a:r>
            <a:r>
              <a:rPr lang="it-IT" sz="1600" i="1" u="sng" dirty="0">
                <a:solidFill>
                  <a:schemeClr val="tx2"/>
                </a:solidFill>
              </a:rPr>
              <a:t>l'identificazione e la quantificazione</a:t>
            </a:r>
            <a:r>
              <a:rPr lang="it-IT" sz="1600" i="1" dirty="0">
                <a:solidFill>
                  <a:schemeClr val="tx2"/>
                </a:solidFill>
              </a:rPr>
              <a:t> dell'energia, dei materiali utilizzati e delle emissioni rilasciate nell'ambiente per valutarne l'impatto e per identificare e valutare le opportunità di miglioramento. La valutazione prende in considerazione l'intero ciclo di vita del prodotto, processo o attività, passando dall'estrazione e trasformazione delle materie prime, fabbricazione del prodotto, trasporto, uso, e dismissione finale»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C30769-E218-45E9-A160-4FEF8FC8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4" name="Picture 2" descr="Z:\GEOSOLUTION\Loghi\Logo Geosolution.tif">
            <a:extLst>
              <a:ext uri="{FF2B5EF4-FFF2-40B4-BE49-F238E27FC236}">
                <a16:creationId xmlns:a16="http://schemas.microsoft.com/office/drawing/2014/main" id="{284E3D07-A1D9-4993-825E-F4E0EB2D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2274352" y="1905640"/>
            <a:ext cx="7715304" cy="427809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Il ciclo di vita di un prodotto è definito dai </a:t>
            </a:r>
            <a:r>
              <a:rPr lang="it-IT" sz="1600" b="1" i="1" dirty="0">
                <a:solidFill>
                  <a:schemeClr val="tx2"/>
                </a:solidFill>
              </a:rPr>
              <a:t>confini</a:t>
            </a:r>
            <a:r>
              <a:rPr lang="it-IT" sz="1600" dirty="0">
                <a:solidFill>
                  <a:schemeClr val="tx2"/>
                </a:solidFill>
              </a:rPr>
              <a:t> del sistema, e quindi le LCA possono essere di diversi tipi: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Gate to gate (cancello - cancello)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 err="1">
                <a:solidFill>
                  <a:schemeClr val="tx2"/>
                </a:solidFill>
              </a:rPr>
              <a:t>Cradle</a:t>
            </a:r>
            <a:r>
              <a:rPr lang="it-IT" sz="1600" dirty="0">
                <a:solidFill>
                  <a:schemeClr val="tx2"/>
                </a:solidFill>
              </a:rPr>
              <a:t> to gate (dalla culla al cancello)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 err="1">
                <a:solidFill>
                  <a:schemeClr val="tx2"/>
                </a:solidFill>
              </a:rPr>
              <a:t>Cradle</a:t>
            </a:r>
            <a:r>
              <a:rPr lang="it-IT" sz="1600" dirty="0">
                <a:solidFill>
                  <a:schemeClr val="tx2"/>
                </a:solidFill>
              </a:rPr>
              <a:t> to grave (</a:t>
            </a:r>
            <a:r>
              <a:rPr lang="it-IT" sz="1400" dirty="0">
                <a:solidFill>
                  <a:schemeClr val="tx2"/>
                </a:solidFill>
              </a:rPr>
              <a:t>dalla</a:t>
            </a:r>
            <a:r>
              <a:rPr lang="it-IT" sz="1600" dirty="0">
                <a:solidFill>
                  <a:schemeClr val="tx2"/>
                </a:solidFill>
              </a:rPr>
              <a:t> culla alla tomba)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it-IT" sz="1600" dirty="0" err="1">
                <a:solidFill>
                  <a:schemeClr val="tx2"/>
                </a:solidFill>
              </a:rPr>
              <a:t>Cradle</a:t>
            </a:r>
            <a:r>
              <a:rPr lang="it-IT" sz="1600" dirty="0">
                <a:solidFill>
                  <a:schemeClr val="tx2"/>
                </a:solidFill>
              </a:rPr>
              <a:t> to </a:t>
            </a:r>
            <a:r>
              <a:rPr lang="it-IT" sz="1600" dirty="0" err="1">
                <a:solidFill>
                  <a:schemeClr val="tx2"/>
                </a:solidFill>
              </a:rPr>
              <a:t>cradle</a:t>
            </a:r>
            <a:r>
              <a:rPr lang="it-IT" sz="1600" dirty="0">
                <a:solidFill>
                  <a:schemeClr val="tx2"/>
                </a:solidFill>
              </a:rPr>
              <a:t> (dalla culla alla culla)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i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1277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Che cosa significa LCA?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A56A7FBF-EDBA-4DF1-AECC-D2A986ADD8EA}"/>
              </a:ext>
            </a:extLst>
          </p:cNvPr>
          <p:cNvCxnSpPr>
            <a:cxnSpLocks/>
          </p:cNvCxnSpPr>
          <p:nvPr/>
        </p:nvCxnSpPr>
        <p:spPr>
          <a:xfrm>
            <a:off x="4727848" y="5949280"/>
            <a:ext cx="436780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EBE231E3-122E-4185-9C73-742EEE3A3CB4}"/>
              </a:ext>
            </a:extLst>
          </p:cNvPr>
          <p:cNvSpPr/>
          <p:nvPr/>
        </p:nvSpPr>
        <p:spPr>
          <a:xfrm>
            <a:off x="6149654" y="5695364"/>
            <a:ext cx="1138453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5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Cradle</a:t>
            </a:r>
            <a:r>
              <a:rPr lang="it-IT" sz="10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it-IT" sz="105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cradle</a:t>
            </a:r>
            <a:endParaRPr lang="it-IT" sz="105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CEB6BE2D-357E-4709-9FDF-937707B471D9}"/>
              </a:ext>
            </a:extLst>
          </p:cNvPr>
          <p:cNvGrpSpPr/>
          <p:nvPr/>
        </p:nvGrpSpPr>
        <p:grpSpPr>
          <a:xfrm>
            <a:off x="3071664" y="4293096"/>
            <a:ext cx="6096000" cy="1656184"/>
            <a:chOff x="1524000" y="3825044"/>
            <a:chExt cx="6096000" cy="1656184"/>
          </a:xfrm>
        </p:grpSpPr>
        <p:graphicFrame>
          <p:nvGraphicFramePr>
            <p:cNvPr id="2" name="Diagramma 1">
              <a:extLst>
                <a:ext uri="{FF2B5EF4-FFF2-40B4-BE49-F238E27FC236}">
                  <a16:creationId xmlns:a16="http://schemas.microsoft.com/office/drawing/2014/main" id="{E4FF2744-4698-4F18-BAEA-F6E7875E2B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6000244"/>
                </p:ext>
              </p:extLst>
            </p:nvPr>
          </p:nvGraphicFramePr>
          <p:xfrm>
            <a:off x="1524000" y="3825044"/>
            <a:ext cx="6096000" cy="1656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FEB5FCBF-0272-4E13-8A05-E46867D80666}"/>
                </a:ext>
              </a:extLst>
            </p:cNvPr>
            <p:cNvGrpSpPr/>
            <p:nvPr/>
          </p:nvGrpSpPr>
          <p:grpSpPr>
            <a:xfrm>
              <a:off x="3324200" y="4905164"/>
              <a:ext cx="3912096" cy="242447"/>
              <a:chOff x="3324200" y="5021712"/>
              <a:chExt cx="3912096" cy="504058"/>
            </a:xfrm>
          </p:grpSpPr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A06129A5-82A6-4C46-A8BC-DD71530E4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6296" y="5021712"/>
                <a:ext cx="0" cy="5040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E9E4E386-FAB5-4D91-B00F-9C14B8A5C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200" y="5525768"/>
                <a:ext cx="3912096" cy="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E92E316D-63D1-45B9-9F79-A91E216D91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200" y="5021712"/>
                <a:ext cx="0" cy="504056"/>
              </a:xfrm>
              <a:prstGeom prst="line">
                <a:avLst/>
              </a:prstGeom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F6019388-40C3-4429-818E-A7C87D0735DB}"/>
              </a:ext>
            </a:extLst>
          </p:cNvPr>
          <p:cNvSpPr/>
          <p:nvPr/>
        </p:nvSpPr>
        <p:spPr>
          <a:xfrm>
            <a:off x="6486957" y="5399638"/>
            <a:ext cx="60304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Riciclo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4CF86D0-3BA4-4FC2-9A92-6829C9DBED7F}"/>
              </a:ext>
            </a:extLst>
          </p:cNvPr>
          <p:cNvCxnSpPr>
            <a:cxnSpLocks/>
          </p:cNvCxnSpPr>
          <p:nvPr/>
        </p:nvCxnSpPr>
        <p:spPr>
          <a:xfrm>
            <a:off x="3048000" y="4412398"/>
            <a:ext cx="348004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9770BC92-D63A-4ACF-A039-03C5BD79C3C2}"/>
              </a:ext>
            </a:extLst>
          </p:cNvPr>
          <p:cNvSpPr/>
          <p:nvPr/>
        </p:nvSpPr>
        <p:spPr>
          <a:xfrm>
            <a:off x="4355537" y="4158482"/>
            <a:ext cx="103265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5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Cradle</a:t>
            </a:r>
            <a:r>
              <a:rPr lang="it-IT" sz="10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gate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B3D3685-B552-404E-8921-98ED4E6C30BE}"/>
              </a:ext>
            </a:extLst>
          </p:cNvPr>
          <p:cNvCxnSpPr>
            <a:cxnSpLocks/>
          </p:cNvCxnSpPr>
          <p:nvPr/>
        </p:nvCxnSpPr>
        <p:spPr>
          <a:xfrm>
            <a:off x="3048000" y="4077072"/>
            <a:ext cx="6096000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3C893823-C210-46AE-B918-BEF5ECAE183C}"/>
              </a:ext>
            </a:extLst>
          </p:cNvPr>
          <p:cNvSpPr/>
          <p:nvPr/>
        </p:nvSpPr>
        <p:spPr>
          <a:xfrm>
            <a:off x="5686019" y="3823156"/>
            <a:ext cx="110799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5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Cradle</a:t>
            </a:r>
            <a:r>
              <a:rPr lang="it-IT" sz="10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grave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FCA74008-2035-48A6-80BE-55EF0F19BB73}"/>
              </a:ext>
            </a:extLst>
          </p:cNvPr>
          <p:cNvSpPr/>
          <p:nvPr/>
        </p:nvSpPr>
        <p:spPr>
          <a:xfrm>
            <a:off x="5726358" y="4437112"/>
            <a:ext cx="925254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Gate to gate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811115D-0947-4697-BD0F-9786DD078DC6}"/>
              </a:ext>
            </a:extLst>
          </p:cNvPr>
          <p:cNvCxnSpPr>
            <a:cxnSpLocks/>
          </p:cNvCxnSpPr>
          <p:nvPr/>
        </p:nvCxnSpPr>
        <p:spPr>
          <a:xfrm>
            <a:off x="5735960" y="4725144"/>
            <a:ext cx="79208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9ACE0F-BFB0-4BC0-A403-62FE978F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3" name="Picture 2" descr="Z:\GEOSOLUTION\Loghi\Logo Geosolution.tif">
            <a:extLst>
              <a:ext uri="{FF2B5EF4-FFF2-40B4-BE49-F238E27FC236}">
                <a16:creationId xmlns:a16="http://schemas.microsoft.com/office/drawing/2014/main" id="{D371FC92-3930-45DA-8479-91D072FB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Che cosa significa LCA?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66" y="2306697"/>
            <a:ext cx="7715304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Per ciascuna delle fasi del ciclo di vita di un prodotto sono definiti dei precisi </a:t>
            </a:r>
            <a:r>
              <a:rPr lang="it-IT" sz="1600" i="1" dirty="0">
                <a:solidFill>
                  <a:schemeClr val="tx2"/>
                </a:solidFill>
              </a:rPr>
              <a:t>processi</a:t>
            </a:r>
            <a:r>
              <a:rPr lang="it-IT" sz="1600" dirty="0">
                <a:solidFill>
                  <a:schemeClr val="tx2"/>
                </a:solidFill>
              </a:rPr>
              <a:t> e vengono quantificati i </a:t>
            </a:r>
            <a:r>
              <a:rPr lang="it-IT" sz="1600" i="1" dirty="0">
                <a:solidFill>
                  <a:schemeClr val="tx2"/>
                </a:solidFill>
              </a:rPr>
              <a:t>flussi di materiale </a:t>
            </a:r>
            <a:r>
              <a:rPr lang="it-IT" sz="1600" dirty="0">
                <a:solidFill>
                  <a:schemeClr val="tx2"/>
                </a:solidFill>
              </a:rPr>
              <a:t>e </a:t>
            </a:r>
            <a:r>
              <a:rPr lang="it-IT" sz="1600" i="1" dirty="0">
                <a:solidFill>
                  <a:schemeClr val="tx2"/>
                </a:solidFill>
              </a:rPr>
              <a:t>energia</a:t>
            </a:r>
            <a:r>
              <a:rPr lang="it-IT" sz="1600" dirty="0">
                <a:solidFill>
                  <a:schemeClr val="tx2"/>
                </a:solidFill>
              </a:rPr>
              <a:t> associati, che consentono quindi di valutare l’impatto finale del prodotto in esame.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62B226-682F-4BDA-9D43-8B758BD62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0" t="2934" r="22500" b="4081"/>
          <a:stretch/>
        </p:blipFill>
        <p:spPr>
          <a:xfrm>
            <a:off x="4799856" y="3573016"/>
            <a:ext cx="2592288" cy="2466670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81044AE-3BCA-4F28-BEFC-B6068EDFDD27}"/>
              </a:ext>
            </a:extLst>
          </p:cNvPr>
          <p:cNvCxnSpPr/>
          <p:nvPr/>
        </p:nvCxnSpPr>
        <p:spPr>
          <a:xfrm>
            <a:off x="2639616" y="5085184"/>
            <a:ext cx="165618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2A73B57-9260-40D1-BE14-B47CEA930630}"/>
              </a:ext>
            </a:extLst>
          </p:cNvPr>
          <p:cNvCxnSpPr/>
          <p:nvPr/>
        </p:nvCxnSpPr>
        <p:spPr>
          <a:xfrm>
            <a:off x="2639616" y="4581128"/>
            <a:ext cx="165618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BE3CFCDF-E118-4C82-A6B6-E31BCFB62A3A}"/>
              </a:ext>
            </a:extLst>
          </p:cNvPr>
          <p:cNvSpPr/>
          <p:nvPr/>
        </p:nvSpPr>
        <p:spPr>
          <a:xfrm>
            <a:off x="3090021" y="3520328"/>
            <a:ext cx="8771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06ACF88-313D-4FB5-9C9E-9F47AF263025}"/>
              </a:ext>
            </a:extLst>
          </p:cNvPr>
          <p:cNvSpPr/>
          <p:nvPr/>
        </p:nvSpPr>
        <p:spPr>
          <a:xfrm>
            <a:off x="2801862" y="4263825"/>
            <a:ext cx="12779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Materie prime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1F9859-1486-4D48-8B3F-43B1BE498D7B}"/>
              </a:ext>
            </a:extLst>
          </p:cNvPr>
          <p:cNvSpPr/>
          <p:nvPr/>
        </p:nvSpPr>
        <p:spPr>
          <a:xfrm>
            <a:off x="3021679" y="4774551"/>
            <a:ext cx="8018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79765B8-8631-4755-8A8C-EB9413A08DFB}"/>
              </a:ext>
            </a:extLst>
          </p:cNvPr>
          <p:cNvCxnSpPr/>
          <p:nvPr/>
        </p:nvCxnSpPr>
        <p:spPr>
          <a:xfrm>
            <a:off x="7733954" y="4877351"/>
            <a:ext cx="165618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DE219A2-65A4-44C1-80EF-B02583225F95}"/>
              </a:ext>
            </a:extLst>
          </p:cNvPr>
          <p:cNvCxnSpPr/>
          <p:nvPr/>
        </p:nvCxnSpPr>
        <p:spPr>
          <a:xfrm>
            <a:off x="7733954" y="4373295"/>
            <a:ext cx="165618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A8FB7FA5-BACA-4AB9-9839-02CE076CDFC7}"/>
              </a:ext>
            </a:extLst>
          </p:cNvPr>
          <p:cNvSpPr/>
          <p:nvPr/>
        </p:nvSpPr>
        <p:spPr>
          <a:xfrm>
            <a:off x="7695831" y="4057328"/>
            <a:ext cx="16786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Emissioni in acqua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91A511C-7FE8-4B19-8A3E-5CAE5BCBF6DF}"/>
              </a:ext>
            </a:extLst>
          </p:cNvPr>
          <p:cNvSpPr/>
          <p:nvPr/>
        </p:nvSpPr>
        <p:spPr>
          <a:xfrm>
            <a:off x="7772177" y="4566718"/>
            <a:ext cx="14895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Emissioni in aria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415ABA0-6CD8-48AC-8584-9DEA1CD5F518}"/>
              </a:ext>
            </a:extLst>
          </p:cNvPr>
          <p:cNvCxnSpPr/>
          <p:nvPr/>
        </p:nvCxnSpPr>
        <p:spPr>
          <a:xfrm>
            <a:off x="7733954" y="5877272"/>
            <a:ext cx="165618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FD14F03-2D45-47DC-9EC3-7194416911CA}"/>
              </a:ext>
            </a:extLst>
          </p:cNvPr>
          <p:cNvCxnSpPr/>
          <p:nvPr/>
        </p:nvCxnSpPr>
        <p:spPr>
          <a:xfrm>
            <a:off x="7733954" y="5373216"/>
            <a:ext cx="165618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72188B65-2294-44DA-ACFE-EBC70AAE6D8A}"/>
              </a:ext>
            </a:extLst>
          </p:cNvPr>
          <p:cNvSpPr/>
          <p:nvPr/>
        </p:nvSpPr>
        <p:spPr>
          <a:xfrm>
            <a:off x="7989176" y="5055913"/>
            <a:ext cx="10919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Rifiuti solidi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7E98D5A-5646-4D25-AD5A-11531147B376}"/>
              </a:ext>
            </a:extLst>
          </p:cNvPr>
          <p:cNvSpPr/>
          <p:nvPr/>
        </p:nvSpPr>
        <p:spPr>
          <a:xfrm>
            <a:off x="8015833" y="5566639"/>
            <a:ext cx="10021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Altri rilasci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8026B6-C51E-4D9F-B3B2-FD474B7632C5}"/>
              </a:ext>
            </a:extLst>
          </p:cNvPr>
          <p:cNvSpPr/>
          <p:nvPr/>
        </p:nvSpPr>
        <p:spPr>
          <a:xfrm>
            <a:off x="7968336" y="3520328"/>
            <a:ext cx="11336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AB4935-3050-4508-8353-15FDFEDE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9" name="Picture 2" descr="Z:\GEOSOLUTION\Loghi\Logo Geosolution.tif">
            <a:extLst>
              <a:ext uri="{FF2B5EF4-FFF2-40B4-BE49-F238E27FC236}">
                <a16:creationId xmlns:a16="http://schemas.microsoft.com/office/drawing/2014/main" id="{03AF7C6B-8230-4422-B939-A9A2F22A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2873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Che cosa significa LCA?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38330" y="2274838"/>
            <a:ext cx="7715304" cy="230832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L’analisi del ciclo di vita è normata a livello internazionale dalle norme </a:t>
            </a:r>
            <a:r>
              <a:rPr lang="it-IT" sz="1600" b="1" dirty="0">
                <a:solidFill>
                  <a:schemeClr val="tx2"/>
                </a:solidFill>
              </a:rPr>
              <a:t>UNI EN ISO 14040 e 14044</a:t>
            </a:r>
            <a:r>
              <a:rPr lang="it-IT" sz="1600" dirty="0">
                <a:solidFill>
                  <a:schemeClr val="tx2"/>
                </a:solidFill>
              </a:rPr>
              <a:t>, le quali descrivono come realizzare uno studio LCA completo, fornendo requisiti generali applicabili a diversi tipi di prodotto.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La UNI EN ISO 14040 è la norma principale, che descrive i principi e il quadro di riferimento per la valutazione del ciclo di vita in tutte le sue fasi.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LA UNI EN ISO 14044 è la norma che specifica i requisiti e fornisce linee guida per la LCA.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7A0994B-4065-4374-96D1-ADB14EAA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7226964C-E040-4CDE-921F-BADEC9B2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1277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Perché fare una analisi LCA?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677349D-5361-4B59-9994-41B6E1745B05}"/>
              </a:ext>
            </a:extLst>
          </p:cNvPr>
          <p:cNvSpPr/>
          <p:nvPr/>
        </p:nvSpPr>
        <p:spPr>
          <a:xfrm>
            <a:off x="2788837" y="3516224"/>
            <a:ext cx="3188693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 err="1">
                <a:ln w="0"/>
                <a:solidFill>
                  <a:srgbClr val="315F9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Greenwashing</a:t>
            </a:r>
            <a:r>
              <a:rPr lang="it-I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1050" dirty="0">
                <a:ln w="0"/>
                <a:solidFill>
                  <a:srgbClr val="355E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(pubblicizzare un prodotto come «ecosostenibile» </a:t>
            </a:r>
          </a:p>
          <a:p>
            <a:pPr algn="ctr"/>
            <a:r>
              <a:rPr lang="it-IT" sz="1050" dirty="0">
                <a:ln w="0"/>
                <a:solidFill>
                  <a:srgbClr val="355E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quando non lo è realmente)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188F0A-A342-453F-93E8-1C9E5F2D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45" y="3190302"/>
            <a:ext cx="2025944" cy="145361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AEF3104-6EAD-4F5F-8C2D-18F3433D69C3}"/>
              </a:ext>
            </a:extLst>
          </p:cNvPr>
          <p:cNvSpPr/>
          <p:nvPr/>
        </p:nvSpPr>
        <p:spPr>
          <a:xfrm>
            <a:off x="2220193" y="1976343"/>
            <a:ext cx="7715304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I consumatori sono più consci degli impatti ambientali associati filiera di un prodotto e ne tengono conto per la scelta finale dei loro acquisti. Di conseguenza, le aziende hanno bisogno di adeguarsi alle scelte dei loro consumatori per rimanere competitivi nel mercato.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95225A8-182A-4015-A56C-FCFE2CD8CB49}"/>
              </a:ext>
            </a:extLst>
          </p:cNvPr>
          <p:cNvSpPr/>
          <p:nvPr/>
        </p:nvSpPr>
        <p:spPr>
          <a:xfrm>
            <a:off x="2220194" y="4714387"/>
            <a:ext cx="7733459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Non basta professarsi green (</a:t>
            </a:r>
            <a:r>
              <a:rPr lang="it-IT" sz="1600" i="1" dirty="0" err="1">
                <a:solidFill>
                  <a:schemeClr val="tx2"/>
                </a:solidFill>
              </a:rPr>
              <a:t>greenwashing</a:t>
            </a:r>
            <a:r>
              <a:rPr lang="it-IT" sz="1600" dirty="0">
                <a:solidFill>
                  <a:schemeClr val="tx2"/>
                </a:solidFill>
              </a:rPr>
              <a:t>), ma servono azioni mirate che dimostrino il </a:t>
            </a:r>
            <a:r>
              <a:rPr lang="it-IT" sz="1600" i="1" dirty="0">
                <a:solidFill>
                  <a:schemeClr val="tx2"/>
                </a:solidFill>
              </a:rPr>
              <a:t>reale impegno dell’azienda </a:t>
            </a:r>
            <a:r>
              <a:rPr lang="it-IT" sz="1600" dirty="0">
                <a:solidFill>
                  <a:schemeClr val="tx2"/>
                </a:solidFill>
              </a:rPr>
              <a:t>per ridurre, dove possibile, gli effetti negativi sull’ambiente.</a:t>
            </a:r>
          </a:p>
          <a:p>
            <a:pPr algn="just">
              <a:tabLst>
                <a:tab pos="0" algn="l"/>
              </a:tabLst>
              <a:defRPr/>
            </a:pPr>
            <a:endParaRPr lang="it-IT" sz="1600" dirty="0">
              <a:solidFill>
                <a:schemeClr val="tx2"/>
              </a:solidFill>
            </a:endParaRPr>
          </a:p>
          <a:p>
            <a:pPr algn="just">
              <a:tabLst>
                <a:tab pos="0" algn="l"/>
              </a:tabLst>
              <a:defRPr/>
            </a:pPr>
            <a:r>
              <a:rPr lang="it-IT" sz="1600" dirty="0">
                <a:solidFill>
                  <a:schemeClr val="tx2"/>
                </a:solidFill>
              </a:rPr>
              <a:t>L’analisi del ciclo di vita permette di </a:t>
            </a:r>
            <a:r>
              <a:rPr lang="it-IT" sz="1600" i="1" dirty="0">
                <a:solidFill>
                  <a:schemeClr val="tx2"/>
                </a:solidFill>
              </a:rPr>
              <a:t>individuare le fasi più impattanti</a:t>
            </a:r>
            <a:r>
              <a:rPr lang="it-IT" sz="1600" dirty="0">
                <a:solidFill>
                  <a:schemeClr val="tx2"/>
                </a:solidFill>
              </a:rPr>
              <a:t> di un processo, fornendo quindi un supporto prezioso per capire come ridurre l’impatto ambientale.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CB5AED-40ED-466A-B2AE-FDFFD684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4" name="Picture 2" descr="Z:\GEOSOLUTION\Loghi\Logo Geosolution.tif">
            <a:extLst>
              <a:ext uri="{FF2B5EF4-FFF2-40B4-BE49-F238E27FC236}">
                <a16:creationId xmlns:a16="http://schemas.microsoft.com/office/drawing/2014/main" id="{E3E1C7EB-559F-41EE-B6B7-E7279FF8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00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981200" y="18638"/>
            <a:ext cx="8229600" cy="92868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LCA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2058989" y="875894"/>
            <a:ext cx="8074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2238366" y="1412776"/>
            <a:ext cx="7715286" cy="338526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Perché fare una analisi LCA?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BE50C2-3DC6-4860-8EE9-87C3304D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3" y="1916833"/>
            <a:ext cx="2952691" cy="15121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263883-74B2-4226-B18E-5CBA224B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197" y="1784920"/>
            <a:ext cx="1336080" cy="20041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CB01912-DFB2-44AD-B679-029CAF4EF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262" y="1916833"/>
            <a:ext cx="1776994" cy="1776994"/>
          </a:xfrm>
          <a:prstGeom prst="rect">
            <a:avLst/>
          </a:prstGeom>
        </p:spPr>
      </p:pic>
      <p:pic>
        <p:nvPicPr>
          <p:cNvPr id="1026" name="Picture 2" descr="EcoGreen con bottiglia rPet | Acqua Minerale San Benedetto">
            <a:extLst>
              <a:ext uri="{FF2B5EF4-FFF2-40B4-BE49-F238E27FC236}">
                <a16:creationId xmlns:a16="http://schemas.microsoft.com/office/drawing/2014/main" id="{8A606A7D-04BF-4778-8518-9EF4501E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04" y="3500511"/>
            <a:ext cx="3531258" cy="29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04BFBE-C5BD-44C4-92CA-5DBE4E8EB6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74"/>
          <a:stretch/>
        </p:blipFill>
        <p:spPr>
          <a:xfrm>
            <a:off x="7474962" y="3920953"/>
            <a:ext cx="2376350" cy="2118748"/>
          </a:xfrm>
          <a:prstGeom prst="rect">
            <a:avLst/>
          </a:prstGeom>
        </p:spPr>
      </p:pic>
      <p:sp>
        <p:nvSpPr>
          <p:cNvPr id="14" name="CasellaDiTesto 5">
            <a:extLst>
              <a:ext uri="{FF2B5EF4-FFF2-40B4-BE49-F238E27FC236}">
                <a16:creationId xmlns:a16="http://schemas.microsoft.com/office/drawing/2014/main" id="{85FE923B-22E2-400A-92BF-6A304333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920" y="3896724"/>
            <a:ext cx="2376350" cy="830968"/>
          </a:xfrm>
          <a:prstGeom prst="rect">
            <a:avLst/>
          </a:prstGeom>
          <a:solidFill>
            <a:srgbClr val="A3BFE1">
              <a:alpha val="56000"/>
            </a:srgb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dirty="0">
                <a:solidFill>
                  <a:srgbClr val="315F97"/>
                </a:solidFill>
              </a:rPr>
              <a:t>Molte grandi aziende stanno diventando sempre più </a:t>
            </a:r>
            <a:r>
              <a:rPr lang="it-IT" sz="1600" i="1" dirty="0">
                <a:solidFill>
                  <a:srgbClr val="315F97"/>
                </a:solidFill>
              </a:rPr>
              <a:t>green</a:t>
            </a: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B72042A6-6852-4452-B9C7-6FF881CCB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920" y="5226679"/>
            <a:ext cx="2376350" cy="338526"/>
          </a:xfrm>
          <a:prstGeom prst="rect">
            <a:avLst/>
          </a:prstGeom>
          <a:solidFill>
            <a:srgbClr val="A3BFE1">
              <a:alpha val="56000"/>
            </a:srgb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it-IT" sz="1600" i="1" dirty="0">
                <a:solidFill>
                  <a:srgbClr val="315F97"/>
                </a:solidFill>
              </a:rPr>
              <a:t>Marketing ambientale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17E805D7-3C96-4806-BA26-F4906EF1E486}"/>
              </a:ext>
            </a:extLst>
          </p:cNvPr>
          <p:cNvSpPr/>
          <p:nvPr/>
        </p:nvSpPr>
        <p:spPr>
          <a:xfrm>
            <a:off x="3325227" y="4803981"/>
            <a:ext cx="360040" cy="324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AA5368-6C18-4D48-9CBC-B472091B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3C6C-5E3D-4168-A05B-9AC65917F3A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2" name="Picture 2" descr="Z:\GEOSOLUTION\Loghi\Logo Geosolution.tif">
            <a:extLst>
              <a:ext uri="{FF2B5EF4-FFF2-40B4-BE49-F238E27FC236}">
                <a16:creationId xmlns:a16="http://schemas.microsoft.com/office/drawing/2014/main" id="{A1E507FA-A23D-4950-9D95-934D7031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3460" y="6347212"/>
            <a:ext cx="1368152" cy="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288321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 presentazione per we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resentazione.potx" id="{279DBD98-4639-4248-9EF3-15922D2A2A81}" vid="{D3C1920B-B02F-4C3B-9765-EF7F9488B26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Tema_PPT_MV_201028</Template>
  <TotalTime>784</TotalTime>
  <Words>2115</Words>
  <Application>Microsoft Office PowerPoint</Application>
  <PresentationFormat>Widescreen</PresentationFormat>
  <Paragraphs>290</Paragraphs>
  <Slides>27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Modello presentazione per web</vt:lpstr>
      <vt:lpstr>Presentazione standard di PowerPoint</vt:lpstr>
      <vt:lpstr> GEOSOLUTION S.r.l. – SOCIETÀ DI INGEGNERIA  Offre ai propri Committenti, pubblici e privati, un valido ausilio per il trattamento e la risoluzione delle problematiche che, a vario titolo, interessano l’ambiente ed il territorio, dall’ambito progettuale a quello operativo di cantiere.   Principali settori di intervento:  Sistemi di Gestione Qualità, Ambiente, Sicurezza ed Energia Progettazione impianti trattamento acque meteoriche Studi idrologici e di compatibilità idraulica Bonifica siti contaminati Screening e Valutazioni di Impatto Ambientale Modellazione geologica - Geotecnica - Geotermia   www.geosolution.it </vt:lpstr>
      <vt:lpstr>Presentazione standard di PowerPoint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LCA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Geosolution Srl</dc:creator>
  <cp:lastModifiedBy>Geosolution Srl</cp:lastModifiedBy>
  <cp:revision>145</cp:revision>
  <dcterms:created xsi:type="dcterms:W3CDTF">2020-10-07T08:37:32Z</dcterms:created>
  <dcterms:modified xsi:type="dcterms:W3CDTF">2020-10-28T16:58:06Z</dcterms:modified>
</cp:coreProperties>
</file>